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6858000" type="screen4x3"/>
  <p:notesSz cx="9144000" cy="6858000"/>
  <p:embeddedFontLst>
    <p:embeddedFont>
      <p:font typeface="Calibri" panose="020F0502020204030204" pitchFamily="34" charset="0"/>
      <p:regular r:id="rId46"/>
      <p:bold r:id="rId47"/>
      <p:italic r:id="rId48"/>
      <p:boldItalic r:id="rId49"/>
    </p:embeddedFont>
    <p:embeddedFont>
      <p:font typeface="Questrial" panose="020B0604020202020204" charset="0"/>
      <p:regular r:id="rId50"/>
    </p:embeddedFont>
    <p:embeddedFont>
      <p:font typeface="Trebuchet MS" panose="020B0603020202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youtube.com/watch?v=mpATXLAX_SU"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Hi ! I am Tej Patel. I am origami enthusiast.</a:t>
            </a:r>
            <a:endParaRPr/>
          </a:p>
        </p:txBody>
      </p:sp>
      <p:sp>
        <p:nvSpPr>
          <p:cNvPr id="35" name="Google Shape;35;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2b52cafd6_0_5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1400"/>
              </a:spcBef>
              <a:spcAft>
                <a:spcPts val="0"/>
              </a:spcAft>
              <a:buNone/>
            </a:pPr>
            <a:r>
              <a:rPr lang="en-US"/>
              <a:t>I have few models of Action Origami to see what can a paper can do !!!</a:t>
            </a:r>
            <a:endParaRPr/>
          </a:p>
        </p:txBody>
      </p:sp>
      <p:sp>
        <p:nvSpPr>
          <p:cNvPr id="114" name="Google Shape;114;g42b52cafd6_0_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2b52cafd6_0_7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0" algn="l" rtl="0">
              <a:lnSpc>
                <a:spcPct val="80000"/>
              </a:lnSpc>
              <a:spcBef>
                <a:spcPts val="1400"/>
              </a:spcBef>
              <a:spcAft>
                <a:spcPts val="0"/>
              </a:spcAft>
              <a:buNone/>
            </a:pPr>
            <a:r>
              <a:rPr lang="en-US"/>
              <a:t>Today we are going to make one Modular Origami model. </a:t>
            </a:r>
            <a:endParaRPr/>
          </a:p>
        </p:txBody>
      </p:sp>
      <p:sp>
        <p:nvSpPr>
          <p:cNvPr id="125" name="Google Shape;125;g42b52cafd6_0_7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2b52cafd6_0_8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127000" algn="l" rtl="0">
              <a:lnSpc>
                <a:spcPct val="80000"/>
              </a:lnSpc>
              <a:spcBef>
                <a:spcPts val="1400"/>
              </a:spcBef>
              <a:spcAft>
                <a:spcPts val="0"/>
              </a:spcAft>
              <a:buClr>
                <a:srgbClr val="1CADE4"/>
              </a:buClr>
              <a:buSzPts val="2000"/>
              <a:buFont typeface="Questrial"/>
              <a:buChar char=" "/>
            </a:pPr>
            <a:r>
              <a:rPr lang="en-US"/>
              <a:t>This type of Origami was pioneered by Grand master Akira Yoshizawa.This is how you can add emotions to the paper.</a:t>
            </a:r>
            <a:endParaRPr/>
          </a:p>
        </p:txBody>
      </p:sp>
      <p:sp>
        <p:nvSpPr>
          <p:cNvPr id="134" name="Google Shape;134;g42b52cafd6_0_8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2b52cafd6_0_10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0" algn="l" rtl="0">
              <a:lnSpc>
                <a:spcPct val="80000"/>
              </a:lnSpc>
              <a:spcBef>
                <a:spcPts val="1400"/>
              </a:spcBef>
              <a:spcAft>
                <a:spcPts val="0"/>
              </a:spcAft>
              <a:buNone/>
            </a:pPr>
            <a:r>
              <a:rPr lang="en-US"/>
              <a:t>Tessellations is where Origami meets Mathematics.</a:t>
            </a:r>
            <a:endParaRPr/>
          </a:p>
        </p:txBody>
      </p:sp>
      <p:sp>
        <p:nvSpPr>
          <p:cNvPr id="146" name="Google Shape;146;g42b52cafd6_0_10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2b52cafd6_0_11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0" algn="l" rtl="0">
              <a:lnSpc>
                <a:spcPct val="80000"/>
              </a:lnSpc>
              <a:spcBef>
                <a:spcPts val="1400"/>
              </a:spcBef>
              <a:spcAft>
                <a:spcPts val="0"/>
              </a:spcAft>
              <a:buNone/>
            </a:pPr>
            <a:r>
              <a:rPr lang="en-US" sz="1200">
                <a:solidFill>
                  <a:srgbClr val="222222"/>
                </a:solidFill>
                <a:highlight>
                  <a:srgbClr val="FFFFFF"/>
                </a:highlight>
              </a:rPr>
              <a:t>The aim of pureland origami is to make origami easier for inexperienced folders. It is also beneficial to those who have impaired motor skills.</a:t>
            </a:r>
            <a:endParaRPr/>
          </a:p>
        </p:txBody>
      </p:sp>
      <p:sp>
        <p:nvSpPr>
          <p:cNvPr id="158" name="Google Shape;158;g42b52cafd6_0_1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2b52cafd6_0_12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127000" algn="l" rtl="0">
              <a:lnSpc>
                <a:spcPct val="80000"/>
              </a:lnSpc>
              <a:spcBef>
                <a:spcPts val="1400"/>
              </a:spcBef>
              <a:spcAft>
                <a:spcPts val="0"/>
              </a:spcAft>
              <a:buClr>
                <a:srgbClr val="1CADE4"/>
              </a:buClr>
              <a:buSzPts val="2000"/>
              <a:buFont typeface="Questrial"/>
              <a:buChar char=" "/>
            </a:pPr>
            <a:endParaRPr/>
          </a:p>
        </p:txBody>
      </p:sp>
      <p:sp>
        <p:nvSpPr>
          <p:cNvPr id="168" name="Google Shape;168;g42b52cafd6_0_12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2b52cafd6_0_13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127000" algn="l" rtl="0">
              <a:lnSpc>
                <a:spcPct val="80000"/>
              </a:lnSpc>
              <a:spcBef>
                <a:spcPts val="1400"/>
              </a:spcBef>
              <a:spcAft>
                <a:spcPts val="0"/>
              </a:spcAft>
              <a:buClr>
                <a:srgbClr val="1CADE4"/>
              </a:buClr>
              <a:buSzPts val="2000"/>
              <a:buFont typeface="Questrial"/>
              <a:buChar char=" "/>
            </a:pPr>
            <a:endParaRPr/>
          </a:p>
        </p:txBody>
      </p:sp>
      <p:sp>
        <p:nvSpPr>
          <p:cNvPr id="178" name="Google Shape;178;g42b52cafd6_0_1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2b52cafd6_0_14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127000" algn="l" rtl="0">
              <a:lnSpc>
                <a:spcPct val="80000"/>
              </a:lnSpc>
              <a:spcBef>
                <a:spcPts val="1400"/>
              </a:spcBef>
              <a:spcAft>
                <a:spcPts val="0"/>
              </a:spcAft>
              <a:buClr>
                <a:srgbClr val="1CADE4"/>
              </a:buClr>
              <a:buSzPts val="2000"/>
              <a:buFont typeface="Questrial"/>
              <a:buChar char=" "/>
            </a:pPr>
            <a:r>
              <a:rPr lang="en-US"/>
              <a:t>Anything that is too big to be stored or transported in compact space. Origami can always be thought of. Rocket space is too little (5 meter diameter) : Solar panel is huge - solution is origami folding.</a:t>
            </a:r>
            <a:endParaRPr/>
          </a:p>
        </p:txBody>
      </p:sp>
      <p:sp>
        <p:nvSpPr>
          <p:cNvPr id="187" name="Google Shape;187;g42b52cafd6_0_14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2b52cafd6_0_15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127000" algn="l" rtl="0">
              <a:lnSpc>
                <a:spcPct val="80000"/>
              </a:lnSpc>
              <a:spcBef>
                <a:spcPts val="1400"/>
              </a:spcBef>
              <a:spcAft>
                <a:spcPts val="0"/>
              </a:spcAft>
              <a:buClr>
                <a:srgbClr val="1CADE4"/>
              </a:buClr>
              <a:buSzPts val="2000"/>
              <a:buFont typeface="Questrial"/>
              <a:buChar char=" "/>
            </a:pPr>
            <a:r>
              <a:rPr lang="en-US"/>
              <a:t>1. Origami robot is placed inside capsule. 2. Capsule is swallowed in human body. 3. Robot crawl to specific place inside body. 4. Robot does the required medical procedure.</a:t>
            </a:r>
            <a:endParaRPr/>
          </a:p>
        </p:txBody>
      </p:sp>
      <p:sp>
        <p:nvSpPr>
          <p:cNvPr id="197" name="Google Shape;197;g42b52cafd6_0_15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2b64fdd63_0_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127000" algn="l" rtl="0">
              <a:lnSpc>
                <a:spcPct val="80000"/>
              </a:lnSpc>
              <a:spcBef>
                <a:spcPts val="1400"/>
              </a:spcBef>
              <a:spcAft>
                <a:spcPts val="0"/>
              </a:spcAft>
              <a:buClr>
                <a:srgbClr val="1CADE4"/>
              </a:buClr>
              <a:buSzPts val="2000"/>
              <a:buFont typeface="Questrial"/>
              <a:buChar char=" "/>
            </a:pPr>
            <a:r>
              <a:rPr lang="en-US"/>
              <a:t>1. Airbag required to be stored in compact place. 2. Origami folding helps the airbag to inflate in milliseconds. 3. Also help for proper cushioning during high speed impact - save lives.</a:t>
            </a:r>
            <a:endParaRPr/>
          </a:p>
        </p:txBody>
      </p:sp>
      <p:sp>
        <p:nvSpPr>
          <p:cNvPr id="207" name="Google Shape;207;g42b64fdd63_0_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Origami have been used from Aeronautical Science to Medical Science. Origami is inspiring cutting age technology. It has application in many fields.</a:t>
            </a:r>
            <a:endParaRPr sz="1100" b="0" i="0" u="none" strike="noStrike" cap="none">
              <a:solidFill>
                <a:srgbClr val="000000"/>
              </a:solidFill>
              <a:latin typeface="Arial"/>
              <a:ea typeface="Arial"/>
              <a:cs typeface="Arial"/>
              <a:sym typeface="Arial"/>
            </a:endParaRPr>
          </a:p>
        </p:txBody>
      </p:sp>
      <p:sp>
        <p:nvSpPr>
          <p:cNvPr id="43" name="Google Shape;43;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2b64fdd63_0_5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127000" algn="l" rtl="0">
              <a:lnSpc>
                <a:spcPct val="80000"/>
              </a:lnSpc>
              <a:spcBef>
                <a:spcPts val="1400"/>
              </a:spcBef>
              <a:spcAft>
                <a:spcPts val="0"/>
              </a:spcAft>
              <a:buClr>
                <a:srgbClr val="1CADE4"/>
              </a:buClr>
              <a:buSzPts val="2000"/>
              <a:buFont typeface="Questrial"/>
              <a:buChar char=" "/>
            </a:pPr>
            <a:r>
              <a:rPr lang="en-US"/>
              <a:t>1. Origami fold helps to lift up to  a 1000 times weight. 2. It gives extraordinary strength to robots with  precision. 3. Muscle works on the law of..</a:t>
            </a:r>
            <a:endParaRPr/>
          </a:p>
        </p:txBody>
      </p:sp>
      <p:sp>
        <p:nvSpPr>
          <p:cNvPr id="216" name="Google Shape;216;g42b64fdd63_0_5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2b64fdd63_0_4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127000" algn="l" rtl="0">
              <a:lnSpc>
                <a:spcPct val="80000"/>
              </a:lnSpc>
              <a:spcBef>
                <a:spcPts val="1400"/>
              </a:spcBef>
              <a:spcAft>
                <a:spcPts val="0"/>
              </a:spcAft>
              <a:buClr>
                <a:srgbClr val="1CADE4"/>
              </a:buClr>
              <a:buSzPts val="2000"/>
              <a:buFont typeface="Questrial"/>
              <a:buChar char=" "/>
            </a:pPr>
            <a:r>
              <a:rPr lang="en-US"/>
              <a:t>1. It gives many new ideas in Furniture design. 2. Great for space management. 3. It gives beauty and uniqueness as you can see on slide.</a:t>
            </a:r>
            <a:endParaRPr/>
          </a:p>
        </p:txBody>
      </p:sp>
      <p:sp>
        <p:nvSpPr>
          <p:cNvPr id="226" name="Google Shape;226;g42b64fdd63_0_4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2b64fdd63_0_4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90487" lvl="0" indent="-127000" algn="l" rtl="0">
              <a:lnSpc>
                <a:spcPct val="80000"/>
              </a:lnSpc>
              <a:spcBef>
                <a:spcPts val="1400"/>
              </a:spcBef>
              <a:spcAft>
                <a:spcPts val="0"/>
              </a:spcAft>
              <a:buClr>
                <a:srgbClr val="1CADE4"/>
              </a:buClr>
              <a:buSzPts val="2000"/>
              <a:buFont typeface="Questrial"/>
              <a:buChar char=" "/>
            </a:pPr>
            <a:r>
              <a:rPr lang="en-US"/>
              <a:t>1. Origami folded compact shelter is portable. 2. Absolutely perfect for emergencies &amp; disaster. 3. Lightweight and fast to install make is perfect application.</a:t>
            </a:r>
            <a:endParaRPr/>
          </a:p>
          <a:p>
            <a:pPr marL="90487" lvl="0" indent="-127000" algn="l" rtl="0">
              <a:lnSpc>
                <a:spcPct val="80000"/>
              </a:lnSpc>
              <a:spcBef>
                <a:spcPts val="1400"/>
              </a:spcBef>
              <a:spcAft>
                <a:spcPts val="0"/>
              </a:spcAft>
              <a:buClr>
                <a:srgbClr val="1CADE4"/>
              </a:buClr>
              <a:buSzPts val="2000"/>
              <a:buFont typeface="Questrial"/>
              <a:buChar char=" "/>
            </a:pPr>
            <a:r>
              <a:rPr lang="en-US"/>
              <a:t>1. Outer walls of building can also be inspired by Origami. 2. It helps control light and temperature. 3. Many other applications in Interior design as well.</a:t>
            </a:r>
            <a:endParaRPr/>
          </a:p>
        </p:txBody>
      </p:sp>
      <p:sp>
        <p:nvSpPr>
          <p:cNvPr id="236" name="Google Shape;236;g42b64fdd63_0_4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Origami has two major folds mountain and valley fold.</a:t>
            </a:r>
            <a:endParaRPr sz="1100" b="0" i="0" u="none" strike="noStrike" cap="none">
              <a:solidFill>
                <a:srgbClr val="000000"/>
              </a:solidFill>
              <a:latin typeface="Arial"/>
              <a:ea typeface="Arial"/>
              <a:cs typeface="Arial"/>
              <a:sym typeface="Arial"/>
            </a:endParaRPr>
          </a:p>
        </p:txBody>
      </p:sp>
      <p:sp>
        <p:nvSpPr>
          <p:cNvPr id="246" name="Google Shape;246;p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42b52cafd6_2_1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257" name="Google Shape;257;g42b52cafd6_2_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2b52cafd6_0_17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266" name="Google Shape;266;g42b52cafd6_0_17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42b52cafd6_3_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274" name="Google Shape;274;g42b52cafd6_3_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2b52cafd6_3_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282" name="Google Shape;282;g42b52cafd6_3_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2b52cafd6_3_1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290" name="Google Shape;290;g42b52cafd6_3_1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2b52cafd6_3_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298" name="Google Shape;298;g42b52cafd6_3_2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will follow this sequence to make this session easy and full of fun.</a:t>
            </a:r>
            <a:endParaRPr/>
          </a:p>
        </p:txBody>
      </p:sp>
      <p:sp>
        <p:nvSpPr>
          <p:cNvPr id="52" name="Google Shape;52;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2b52cafd6_3_3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06" name="Google Shape;306;g42b52cafd6_3_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2b52cafd6_3_4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14" name="Google Shape;314;g42b52cafd6_3_4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42b52cafd6_3_4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22" name="Google Shape;322;g42b52cafd6_3_4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2b52cafd6_3_5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30" name="Google Shape;330;g42b52cafd6_3_5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42b52cafd6_3_6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39" name="Google Shape;339;g42b52cafd6_3_6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2b52cafd6_3_7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48" name="Google Shape;348;g42b52cafd6_3_7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42b52cafd6_3_8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56" name="Google Shape;356;g42b52cafd6_3_8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42b52cafd6_3_9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65" name="Google Shape;365;g42b52cafd6_3_9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2b52cafd6_3_1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74" name="Google Shape;374;g42b52cafd6_3_1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2b52cafd6_3_10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82" name="Google Shape;382;g42b52cafd6_3_10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Let’s get to know the materials we will be using for making a Origami SnailBot or Robot. Now let me introduce a bit about Origami.</a:t>
            </a:r>
            <a:endParaRPr/>
          </a:p>
        </p:txBody>
      </p:sp>
      <p:sp>
        <p:nvSpPr>
          <p:cNvPr id="60" name="Google Shape;60;p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42b52cafd6_3_12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90" name="Google Shape;390;g42b52cafd6_3_1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2b64fdd63_2_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399" name="Google Shape;399;g42b64fdd63_2_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42b52cafd6_3_12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a:solidFill>
                  <a:schemeClr val="hlink"/>
                </a:solidFill>
                <a:hlinkClick r:id="rId3"/>
              </a:rPr>
              <a:t>https://www.youtube.com/watch?v=mpATXLAX_SU</a:t>
            </a:r>
            <a:endParaRPr sz="1100" b="0" i="0" u="none" strike="noStrike" cap="none">
              <a:solidFill>
                <a:srgbClr val="000000"/>
              </a:solidFill>
              <a:latin typeface="Arial"/>
              <a:ea typeface="Arial"/>
              <a:cs typeface="Arial"/>
              <a:sym typeface="Arial"/>
            </a:endParaRPr>
          </a:p>
        </p:txBody>
      </p:sp>
      <p:sp>
        <p:nvSpPr>
          <p:cNvPr id="420" name="Google Shape;420;g42b52cafd6_3_12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28" name="Google Shape;428;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Origami is form of sculpture that is created by folding paper.</a:t>
            </a:r>
            <a:endParaRPr sz="1100" b="0" i="0" u="none" strike="noStrike" cap="none">
              <a:solidFill>
                <a:srgbClr val="000000"/>
              </a:solidFill>
              <a:latin typeface="Arial"/>
              <a:ea typeface="Arial"/>
              <a:cs typeface="Arial"/>
              <a:sym typeface="Arial"/>
            </a:endParaRPr>
          </a:p>
        </p:txBody>
      </p:sp>
      <p:sp>
        <p:nvSpPr>
          <p:cNvPr id="70" name="Google Shape;70;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2b52cafd6_0_19: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To put it in simple words we can say that in Origami We start with a single sheet of paper and without adding or subtracting anything we make a sculpture.</a:t>
            </a:r>
            <a:endParaRPr sz="1100" b="0" i="0" u="none" strike="noStrike" cap="none">
              <a:solidFill>
                <a:srgbClr val="000000"/>
              </a:solidFill>
              <a:latin typeface="Arial"/>
              <a:ea typeface="Arial"/>
              <a:cs typeface="Arial"/>
              <a:sym typeface="Arial"/>
            </a:endParaRPr>
          </a:p>
        </p:txBody>
      </p:sp>
      <p:sp>
        <p:nvSpPr>
          <p:cNvPr id="78" name="Google Shape;78;g42b52cafd6_0_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2b52cafd6_0_4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The most important resource for Origami is paper. There are many different kind of papers having many unique properties are used.</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US"/>
              <a:t>It is in 600 AD Origami started.</a:t>
            </a:r>
            <a:endParaRPr/>
          </a:p>
        </p:txBody>
      </p:sp>
      <p:sp>
        <p:nvSpPr>
          <p:cNvPr id="86" name="Google Shape;86;g42b52cafd6_0_4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2b52cafd6_0_2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a:t>He also created notation for origami folds : a system of symbols, arrow, and diagrams.</a:t>
            </a:r>
            <a:r>
              <a:rPr lang="en-US" sz="1050">
                <a:solidFill>
                  <a:srgbClr val="222222"/>
                </a:solidFill>
                <a:highlight>
                  <a:srgbClr val="FFFFFF"/>
                </a:highlight>
              </a:rPr>
              <a:t> </a:t>
            </a:r>
            <a:r>
              <a:rPr lang="en-US">
                <a:solidFill>
                  <a:srgbClr val="222222"/>
                </a:solidFill>
                <a:highlight>
                  <a:srgbClr val="FFFFFF"/>
                </a:highlight>
              </a:rPr>
              <a:t>He is credited with raising origami from a craft to a living art. </a:t>
            </a:r>
            <a:endParaRPr>
              <a:solidFill>
                <a:srgbClr val="222222"/>
              </a:solidFill>
              <a:highlight>
                <a:srgbClr val="FFFFFF"/>
              </a:highlight>
            </a:endParaRPr>
          </a:p>
          <a:p>
            <a:pPr marL="0" marR="0" lvl="0" indent="0" algn="l" rtl="0">
              <a:lnSpc>
                <a:spcPct val="100000"/>
              </a:lnSpc>
              <a:spcBef>
                <a:spcPts val="0"/>
              </a:spcBef>
              <a:spcAft>
                <a:spcPts val="0"/>
              </a:spcAft>
              <a:buClr>
                <a:srgbClr val="000000"/>
              </a:buClr>
              <a:buSzPts val="1100"/>
              <a:buFont typeface="Arial"/>
              <a:buNone/>
            </a:pPr>
            <a:endParaRPr>
              <a:solidFill>
                <a:srgbClr val="222222"/>
              </a:solidFill>
              <a:highlight>
                <a:srgbClr val="FFFFFF"/>
              </a:highlight>
            </a:endParaRPr>
          </a:p>
          <a:p>
            <a:pPr marL="0" marR="0" lvl="0" indent="0" algn="l" rtl="0">
              <a:lnSpc>
                <a:spcPct val="100000"/>
              </a:lnSpc>
              <a:spcBef>
                <a:spcPts val="0"/>
              </a:spcBef>
              <a:spcAft>
                <a:spcPts val="0"/>
              </a:spcAft>
              <a:buClr>
                <a:srgbClr val="000000"/>
              </a:buClr>
              <a:buSzPts val="1100"/>
              <a:buFont typeface="Arial"/>
              <a:buNone/>
            </a:pPr>
            <a:r>
              <a:rPr lang="en-US">
                <a:solidFill>
                  <a:srgbClr val="222222"/>
                </a:solidFill>
                <a:highlight>
                  <a:srgbClr val="FFFFFF"/>
                </a:highlight>
              </a:rPr>
              <a:t>He has come up with more than 50000 models in his lifetime. He also wrote 18 books on Origami.</a:t>
            </a:r>
            <a:endParaRPr>
              <a:solidFill>
                <a:srgbClr val="222222"/>
              </a:solidFill>
              <a:highlight>
                <a:srgbClr val="FFFFFF"/>
              </a:highlight>
            </a:endParaRPr>
          </a:p>
        </p:txBody>
      </p:sp>
      <p:sp>
        <p:nvSpPr>
          <p:cNvPr id="96" name="Google Shape;96;g42b52cafd6_0_2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2b52cafd6_0_3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1400"/>
              </a:spcBef>
              <a:spcAft>
                <a:spcPts val="0"/>
              </a:spcAft>
              <a:buNone/>
            </a:pPr>
            <a:r>
              <a:rPr lang="en-US"/>
              <a:t>There are many other types of Origami as well. Like </a:t>
            </a:r>
            <a:r>
              <a:rPr lang="en-US">
                <a:solidFill>
                  <a:srgbClr val="1CADE4"/>
                </a:solidFill>
              </a:rPr>
              <a:t> </a:t>
            </a:r>
            <a:r>
              <a:rPr lang="en-US">
                <a:solidFill>
                  <a:schemeClr val="dk1"/>
                </a:solidFill>
              </a:rPr>
              <a:t>Giant Origami, </a:t>
            </a:r>
            <a:r>
              <a:rPr lang="en-US">
                <a:solidFill>
                  <a:srgbClr val="1CADE4"/>
                </a:solidFill>
              </a:rPr>
              <a:t> </a:t>
            </a:r>
            <a:r>
              <a:rPr lang="en-US">
                <a:solidFill>
                  <a:schemeClr val="dk1"/>
                </a:solidFill>
              </a:rPr>
              <a:t>Money(Dollor) Origami</a:t>
            </a:r>
            <a:r>
              <a:rPr lang="en-US"/>
              <a:t>,  Fractals Origami,</a:t>
            </a:r>
            <a:r>
              <a:rPr lang="en-US">
                <a:solidFill>
                  <a:srgbClr val="1CADE4"/>
                </a:solidFill>
              </a:rPr>
              <a:t> </a:t>
            </a:r>
            <a:r>
              <a:rPr lang="en-US">
                <a:solidFill>
                  <a:schemeClr val="dk1"/>
                </a:solidFill>
              </a:rPr>
              <a:t>Miniature Origami, </a:t>
            </a:r>
            <a:r>
              <a:rPr lang="en-US">
                <a:solidFill>
                  <a:srgbClr val="1CADE4"/>
                </a:solidFill>
              </a:rPr>
              <a:t> </a:t>
            </a:r>
            <a:r>
              <a:rPr lang="en-US">
                <a:solidFill>
                  <a:schemeClr val="dk1"/>
                </a:solidFill>
              </a:rPr>
              <a:t>Infinite Origami, </a:t>
            </a:r>
            <a:r>
              <a:rPr lang="en-US">
                <a:solidFill>
                  <a:srgbClr val="1CADE4"/>
                </a:solidFill>
              </a:rPr>
              <a:t> </a:t>
            </a:r>
            <a:r>
              <a:rPr lang="en-US">
                <a:solidFill>
                  <a:schemeClr val="dk1"/>
                </a:solidFill>
              </a:rPr>
              <a:t>Jewelry Origami, </a:t>
            </a:r>
            <a:r>
              <a:rPr lang="en-US">
                <a:solidFill>
                  <a:srgbClr val="1CADE4"/>
                </a:solidFill>
              </a:rPr>
              <a:t> </a:t>
            </a:r>
            <a:r>
              <a:rPr lang="en-US">
                <a:solidFill>
                  <a:schemeClr val="dk1"/>
                </a:solidFill>
              </a:rPr>
              <a:t>Metal Origami, </a:t>
            </a:r>
            <a:r>
              <a:rPr lang="en-US">
                <a:solidFill>
                  <a:srgbClr val="1CADE4"/>
                </a:solidFill>
              </a:rPr>
              <a:t> </a:t>
            </a:r>
            <a:r>
              <a:rPr lang="en-US">
                <a:solidFill>
                  <a:schemeClr val="dk1"/>
                </a:solidFill>
              </a:rPr>
              <a:t>Fabric Origami, </a:t>
            </a:r>
            <a:r>
              <a:rPr lang="en-US">
                <a:solidFill>
                  <a:srgbClr val="1CADE4"/>
                </a:solidFill>
              </a:rPr>
              <a:t> </a:t>
            </a:r>
            <a:r>
              <a:rPr lang="en-US">
                <a:solidFill>
                  <a:schemeClr val="dk1"/>
                </a:solidFill>
              </a:rPr>
              <a:t>Towel Origami etc.</a:t>
            </a:r>
            <a:endParaRPr/>
          </a:p>
        </p:txBody>
      </p:sp>
      <p:sp>
        <p:nvSpPr>
          <p:cNvPr id="105" name="Google Shape;105;g42b52cafd6_0_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1853945" y="6561378"/>
            <a:ext cx="5434965" cy="278765"/>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2"/>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509520" y="282067"/>
            <a:ext cx="4126865" cy="636269"/>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rgbClr val="375F9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body" idx="1"/>
          </p:nvPr>
        </p:nvSpPr>
        <p:spPr>
          <a:xfrm>
            <a:off x="631570" y="1569212"/>
            <a:ext cx="7880858" cy="3275329"/>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8" name="Google Shape;18;p3"/>
          <p:cNvSpPr txBox="1">
            <a:spLocks noGrp="1"/>
          </p:cNvSpPr>
          <p:nvPr>
            <p:ph type="ftr" idx="11"/>
          </p:nvPr>
        </p:nvSpPr>
        <p:spPr>
          <a:xfrm>
            <a:off x="1853945" y="6561378"/>
            <a:ext cx="5434965" cy="278765"/>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 name="Google Shape;19;p3"/>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 name="Google Shape;20;p3"/>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09520" y="282067"/>
            <a:ext cx="4126865" cy="636269"/>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rgbClr val="375F9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4" name="Google Shape;24;p4"/>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5" name="Google Shape;25;p4"/>
          <p:cNvSpPr txBox="1">
            <a:spLocks noGrp="1"/>
          </p:cNvSpPr>
          <p:nvPr>
            <p:ph type="ftr" idx="11"/>
          </p:nvPr>
        </p:nvSpPr>
        <p:spPr>
          <a:xfrm>
            <a:off x="1853945" y="6561378"/>
            <a:ext cx="5434965" cy="278765"/>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 name="Google Shape;26;p4"/>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 name="Google Shape;27;p4"/>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2509520" y="282067"/>
            <a:ext cx="4126865" cy="636269"/>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rgbClr val="375F9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5"/>
          <p:cNvSpPr txBox="1">
            <a:spLocks noGrp="1"/>
          </p:cNvSpPr>
          <p:nvPr>
            <p:ph type="ftr" idx="11"/>
          </p:nvPr>
        </p:nvSpPr>
        <p:spPr>
          <a:xfrm>
            <a:off x="1853945" y="6561378"/>
            <a:ext cx="5434965" cy="278765"/>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 name="Google Shape;31;p5"/>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5"/>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09520" y="282067"/>
            <a:ext cx="4126865" cy="636269"/>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rgbClr val="375F9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31570" y="1569212"/>
            <a:ext cx="7880858" cy="3275329"/>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6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1853945" y="6561378"/>
            <a:ext cx="5434965" cy="278765"/>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583680" y="6377940"/>
            <a:ext cx="210312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ZVYz7g-qLj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www.youtube.com/jeremyshaferorigami" TargetMode="External"/><Relationship Id="rId3" Type="http://schemas.openxmlformats.org/officeDocument/2006/relationships/hyperlink" Target="https://origamiusa.org/resources" TargetMode="External"/><Relationship Id="rId7" Type="http://schemas.openxmlformats.org/officeDocument/2006/relationships/hyperlink" Target="https://www.youtube.com/jonakashima"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giladorigami.com/origami-links.html" TargetMode="External"/><Relationship Id="rId5" Type="http://schemas.openxmlformats.org/officeDocument/2006/relationships/hyperlink" Target="https://www.happyfolding.com/" TargetMode="External"/><Relationship Id="rId10" Type="http://schemas.openxmlformats.org/officeDocument/2006/relationships/hyperlink" Target="https://www.youtube.com/channel/UCbEiPECXvNKtaa4dUBRUh1w" TargetMode="External"/><Relationship Id="rId4" Type="http://schemas.openxmlformats.org/officeDocument/2006/relationships/hyperlink" Target="https://www.origami-resource-center.com/" TargetMode="External"/><Relationship Id="rId9" Type="http://schemas.openxmlformats.org/officeDocument/2006/relationships/hyperlink" Target="https://www.youtube.com/AdamsSar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40" name="Google Shape;40;p6"/>
          <p:cNvSpPr txBox="1"/>
          <p:nvPr/>
        </p:nvSpPr>
        <p:spPr>
          <a:xfrm>
            <a:off x="0" y="4719195"/>
            <a:ext cx="9144000" cy="461665"/>
          </a:xfrm>
          <a:prstGeom prst="rect">
            <a:avLst/>
          </a:prstGeom>
          <a:solidFill>
            <a:srgbClr val="FFC00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solidFill>
                  <a:schemeClr val="lt1"/>
                </a:solidFill>
              </a:rPr>
              <a:t>Origami Robots</a:t>
            </a:r>
            <a:endParaRPr dirty="0"/>
          </a:p>
        </p:txBody>
      </p:sp>
      <p:sp>
        <p:nvSpPr>
          <p:cNvPr id="7" name="TextBox 6">
            <a:extLst>
              <a:ext uri="{FF2B5EF4-FFF2-40B4-BE49-F238E27FC236}">
                <a16:creationId xmlns:a16="http://schemas.microsoft.com/office/drawing/2014/main" id="{6A848643-8E50-4A94-B531-99A8D3BC6616}"/>
              </a:ext>
            </a:extLst>
          </p:cNvPr>
          <p:cNvSpPr txBox="1"/>
          <p:nvPr/>
        </p:nvSpPr>
        <p:spPr>
          <a:xfrm>
            <a:off x="2286000" y="5311411"/>
            <a:ext cx="4572000" cy="1446550"/>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1400" b="1" dirty="0">
                <a:solidFill>
                  <a:srgbClr val="FFC000"/>
                </a:solidFill>
              </a:rPr>
              <a:t>By</a:t>
            </a:r>
          </a:p>
          <a:p>
            <a:pPr marL="0" marR="0" lvl="0" indent="0" algn="ctr" rtl="0">
              <a:lnSpc>
                <a:spcPct val="100000"/>
              </a:lnSpc>
              <a:spcBef>
                <a:spcPts val="0"/>
              </a:spcBef>
              <a:spcAft>
                <a:spcPts val="0"/>
              </a:spcAft>
              <a:buNone/>
            </a:pPr>
            <a:br>
              <a:rPr lang="en-US" sz="1400" b="1" dirty="0">
                <a:solidFill>
                  <a:srgbClr val="FFC000"/>
                </a:solidFill>
              </a:rPr>
            </a:br>
            <a:r>
              <a:rPr lang="en-US" sz="2400" b="1" dirty="0" err="1">
                <a:solidFill>
                  <a:srgbClr val="FFC000"/>
                </a:solidFill>
              </a:rPr>
              <a:t>Tej</a:t>
            </a:r>
            <a:r>
              <a:rPr lang="en-US" sz="2400" b="1" dirty="0">
                <a:solidFill>
                  <a:srgbClr val="FFC000"/>
                </a:solidFill>
              </a:rPr>
              <a:t> Patel</a:t>
            </a:r>
          </a:p>
          <a:p>
            <a:pPr marL="0" marR="0" lvl="0" indent="0" algn="ctr" rtl="0">
              <a:lnSpc>
                <a:spcPct val="100000"/>
              </a:lnSpc>
              <a:spcBef>
                <a:spcPts val="0"/>
              </a:spcBef>
              <a:spcAft>
                <a:spcPts val="0"/>
              </a:spcAft>
              <a:buNone/>
            </a:pPr>
            <a:endParaRPr lang="en-US" sz="1800" b="1" dirty="0">
              <a:solidFill>
                <a:srgbClr val="FFC000"/>
              </a:solidFill>
            </a:endParaRPr>
          </a:p>
          <a:p>
            <a:pPr marL="0" marR="0" lvl="0" indent="0" algn="ctr" rtl="0">
              <a:lnSpc>
                <a:spcPct val="100000"/>
              </a:lnSpc>
              <a:spcBef>
                <a:spcPts val="0"/>
              </a:spcBef>
              <a:spcAft>
                <a:spcPts val="0"/>
              </a:spcAft>
              <a:buNone/>
            </a:pPr>
            <a:r>
              <a:rPr lang="en-US" sz="1800" b="1" dirty="0">
                <a:solidFill>
                  <a:srgbClr val="FFC000"/>
                </a:solidFill>
              </a:rPr>
              <a:t>www.tejorigami.com</a:t>
            </a:r>
            <a:endParaRPr lang="en-US" sz="1800" dirty="0">
              <a:solidFill>
                <a:srgbClr val="FFC000"/>
              </a:solidFill>
            </a:endParaRPr>
          </a:p>
        </p:txBody>
      </p:sp>
      <p:pic>
        <p:nvPicPr>
          <p:cNvPr id="8" name="Google Shape;152;p18">
            <a:extLst>
              <a:ext uri="{FF2B5EF4-FFF2-40B4-BE49-F238E27FC236}">
                <a16:creationId xmlns:a16="http://schemas.microsoft.com/office/drawing/2014/main" id="{B28EF1A3-3CC8-4F0A-B2FD-3629F026D841}"/>
              </a:ext>
            </a:extLst>
          </p:cNvPr>
          <p:cNvPicPr preferRelativeResize="0"/>
          <p:nvPr/>
        </p:nvPicPr>
        <p:blipFill>
          <a:blip r:embed="rId3">
            <a:alphaModFix/>
          </a:blip>
          <a:stretch>
            <a:fillRect/>
          </a:stretch>
        </p:blipFill>
        <p:spPr>
          <a:xfrm>
            <a:off x="2167099" y="221715"/>
            <a:ext cx="2134844" cy="2170990"/>
          </a:xfrm>
          <a:prstGeom prst="rect">
            <a:avLst/>
          </a:prstGeom>
          <a:noFill/>
          <a:ln>
            <a:noFill/>
          </a:ln>
        </p:spPr>
      </p:pic>
      <p:pic>
        <p:nvPicPr>
          <p:cNvPr id="9" name="Google Shape;153;p18">
            <a:extLst>
              <a:ext uri="{FF2B5EF4-FFF2-40B4-BE49-F238E27FC236}">
                <a16:creationId xmlns:a16="http://schemas.microsoft.com/office/drawing/2014/main" id="{220F60D8-8187-485E-AFF2-A300913E5B8B}"/>
              </a:ext>
            </a:extLst>
          </p:cNvPr>
          <p:cNvPicPr preferRelativeResize="0"/>
          <p:nvPr/>
        </p:nvPicPr>
        <p:blipFill>
          <a:blip r:embed="rId4">
            <a:alphaModFix/>
          </a:blip>
          <a:stretch>
            <a:fillRect/>
          </a:stretch>
        </p:blipFill>
        <p:spPr>
          <a:xfrm>
            <a:off x="5039004" y="291606"/>
            <a:ext cx="2134845" cy="2124666"/>
          </a:xfrm>
          <a:prstGeom prst="rect">
            <a:avLst/>
          </a:prstGeom>
          <a:noFill/>
          <a:ln>
            <a:noFill/>
          </a:ln>
        </p:spPr>
      </p:pic>
      <p:pic>
        <p:nvPicPr>
          <p:cNvPr id="10" name="Google Shape;154;p18">
            <a:extLst>
              <a:ext uri="{FF2B5EF4-FFF2-40B4-BE49-F238E27FC236}">
                <a16:creationId xmlns:a16="http://schemas.microsoft.com/office/drawing/2014/main" id="{759F2473-DD2A-4BDF-B772-38C4054668CB}"/>
              </a:ext>
            </a:extLst>
          </p:cNvPr>
          <p:cNvPicPr preferRelativeResize="0"/>
          <p:nvPr/>
        </p:nvPicPr>
        <p:blipFill>
          <a:blip r:embed="rId5">
            <a:alphaModFix/>
          </a:blip>
          <a:stretch>
            <a:fillRect/>
          </a:stretch>
        </p:blipFill>
        <p:spPr>
          <a:xfrm>
            <a:off x="2239870" y="2454951"/>
            <a:ext cx="1989302" cy="2009314"/>
          </a:xfrm>
          <a:prstGeom prst="rect">
            <a:avLst/>
          </a:prstGeom>
          <a:noFill/>
          <a:ln>
            <a:noFill/>
          </a:ln>
        </p:spPr>
      </p:pic>
      <p:pic>
        <p:nvPicPr>
          <p:cNvPr id="11" name="Google Shape;155;p18">
            <a:extLst>
              <a:ext uri="{FF2B5EF4-FFF2-40B4-BE49-F238E27FC236}">
                <a16:creationId xmlns:a16="http://schemas.microsoft.com/office/drawing/2014/main" id="{CEAB5ACD-5601-4859-9A06-ED605FE8116E}"/>
              </a:ext>
            </a:extLst>
          </p:cNvPr>
          <p:cNvPicPr preferRelativeResize="0"/>
          <p:nvPr/>
        </p:nvPicPr>
        <p:blipFill>
          <a:blip r:embed="rId6">
            <a:alphaModFix/>
          </a:blip>
          <a:stretch>
            <a:fillRect/>
          </a:stretch>
        </p:blipFill>
        <p:spPr>
          <a:xfrm>
            <a:off x="4752574" y="2688659"/>
            <a:ext cx="2421282" cy="17756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Action Origami</a:t>
            </a:r>
            <a:endParaRPr sz="4400" b="1" i="0" u="none" strike="noStrike" cap="none">
              <a:solidFill>
                <a:srgbClr val="375F92"/>
              </a:solidFill>
              <a:latin typeface="Calibri"/>
              <a:ea typeface="Calibri"/>
              <a:cs typeface="Calibri"/>
              <a:sym typeface="Calibri"/>
            </a:endParaRPr>
          </a:p>
        </p:txBody>
      </p:sp>
      <p:sp>
        <p:nvSpPr>
          <p:cNvPr id="117" name="Google Shape;117;p15"/>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9" name="Google Shape;119;p15" descr="Spring in Action"/>
          <p:cNvPicPr preferRelativeResize="0"/>
          <p:nvPr/>
        </p:nvPicPr>
        <p:blipFill rotWithShape="1">
          <a:blip r:embed="rId3">
            <a:alphaModFix/>
          </a:blip>
          <a:srcRect l="14106" r="15292"/>
          <a:stretch/>
        </p:blipFill>
        <p:spPr>
          <a:xfrm>
            <a:off x="4173395" y="1267450"/>
            <a:ext cx="3531704" cy="4109240"/>
          </a:xfrm>
          <a:prstGeom prst="rect">
            <a:avLst/>
          </a:prstGeom>
          <a:noFill/>
          <a:ln>
            <a:noFill/>
          </a:ln>
        </p:spPr>
      </p:pic>
      <p:pic>
        <p:nvPicPr>
          <p:cNvPr id="120" name="Google Shape;120;p15" descr="Image result for action origami jumping frog"/>
          <p:cNvPicPr preferRelativeResize="0"/>
          <p:nvPr/>
        </p:nvPicPr>
        <p:blipFill rotWithShape="1">
          <a:blip r:embed="rId4">
            <a:alphaModFix/>
          </a:blip>
          <a:srcRect l="11186" r="9868" b="7373"/>
          <a:stretch/>
        </p:blipFill>
        <p:spPr>
          <a:xfrm>
            <a:off x="1628400" y="3078567"/>
            <a:ext cx="2389982" cy="2311833"/>
          </a:xfrm>
          <a:prstGeom prst="rect">
            <a:avLst/>
          </a:prstGeom>
          <a:noFill/>
          <a:ln>
            <a:noFill/>
          </a:ln>
        </p:spPr>
      </p:pic>
      <p:pic>
        <p:nvPicPr>
          <p:cNvPr id="121" name="Google Shape;121;p15" descr="action origami double star flexicube"/>
          <p:cNvPicPr preferRelativeResize="0"/>
          <p:nvPr/>
        </p:nvPicPr>
        <p:blipFill rotWithShape="1">
          <a:blip r:embed="rId5">
            <a:alphaModFix/>
          </a:blip>
          <a:srcRect/>
          <a:stretch/>
        </p:blipFill>
        <p:spPr>
          <a:xfrm>
            <a:off x="1628400" y="1267460"/>
            <a:ext cx="2389982" cy="1963613"/>
          </a:xfrm>
          <a:prstGeom prst="rect">
            <a:avLst/>
          </a:prstGeom>
          <a:noFill/>
          <a:ln>
            <a:noFill/>
          </a:ln>
        </p:spPr>
      </p:pic>
      <p:sp>
        <p:nvSpPr>
          <p:cNvPr id="122" name="Google Shape;122;p15"/>
          <p:cNvSpPr txBox="1"/>
          <p:nvPr/>
        </p:nvSpPr>
        <p:spPr>
          <a:xfrm>
            <a:off x="792753" y="5483850"/>
            <a:ext cx="7558500" cy="717600"/>
          </a:xfrm>
          <a:prstGeom prst="rect">
            <a:avLst/>
          </a:prstGeom>
          <a:noFill/>
          <a:ln>
            <a:noFill/>
          </a:ln>
        </p:spPr>
        <p:txBody>
          <a:bodyPr spcFirstLastPara="1" wrap="square" lIns="45700" tIns="45700" rIns="45700" bIns="45700" anchor="t" anchorCtr="0">
            <a:noAutofit/>
          </a:bodyPr>
          <a:lstStyle/>
          <a:p>
            <a:pPr marL="90487" lvl="0" indent="-152400" algn="l" rtl="0">
              <a:lnSpc>
                <a:spcPct val="90000"/>
              </a:lnSpc>
              <a:spcBef>
                <a:spcPts val="0"/>
              </a:spcBef>
              <a:spcAft>
                <a:spcPts val="0"/>
              </a:spcAft>
              <a:buClr>
                <a:srgbClr val="1CADE4"/>
              </a:buClr>
              <a:buSzPts val="2400"/>
              <a:buFont typeface="Questrial"/>
              <a:buChar char=" "/>
            </a:pPr>
            <a:r>
              <a:rPr lang="en-US" sz="2400" b="1">
                <a:solidFill>
                  <a:srgbClr val="000000"/>
                </a:solidFill>
                <a:latin typeface="Calibri"/>
                <a:ea typeface="Calibri"/>
                <a:cs typeface="Calibri"/>
                <a:sym typeface="Calibri"/>
              </a:rPr>
              <a:t>Action</a:t>
            </a:r>
            <a:r>
              <a:rPr lang="en-US" sz="2400">
                <a:solidFill>
                  <a:srgbClr val="000000"/>
                </a:solidFill>
                <a:latin typeface="Calibri"/>
                <a:ea typeface="Calibri"/>
                <a:cs typeface="Calibri"/>
                <a:sym typeface="Calibri"/>
              </a:rPr>
              <a:t> : The folded model includes some movement such as jumping, flapping, flying, etc</a:t>
            </a:r>
            <a:endParaRPr sz="240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Modular Origami</a:t>
            </a:r>
            <a:endParaRPr sz="4400" b="1" i="0" u="none" strike="noStrike" cap="none">
              <a:solidFill>
                <a:srgbClr val="375F92"/>
              </a:solidFill>
              <a:latin typeface="Calibri"/>
              <a:ea typeface="Calibri"/>
              <a:cs typeface="Calibri"/>
              <a:sym typeface="Calibri"/>
            </a:endParaRPr>
          </a:p>
        </p:txBody>
      </p:sp>
      <p:sp>
        <p:nvSpPr>
          <p:cNvPr id="128" name="Google Shape;128;p16"/>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 name="Google Shape;130;p16"/>
          <p:cNvSpPr txBox="1"/>
          <p:nvPr/>
        </p:nvSpPr>
        <p:spPr>
          <a:xfrm>
            <a:off x="792753" y="5483850"/>
            <a:ext cx="7558500" cy="717600"/>
          </a:xfrm>
          <a:prstGeom prst="rect">
            <a:avLst/>
          </a:prstGeom>
          <a:noFill/>
          <a:ln>
            <a:noFill/>
          </a:ln>
        </p:spPr>
        <p:txBody>
          <a:bodyPr spcFirstLastPara="1" wrap="square" lIns="45700" tIns="45700" rIns="45700" bIns="45700" anchor="t" anchorCtr="0">
            <a:noAutofit/>
          </a:bodyPr>
          <a:lstStyle/>
          <a:p>
            <a:pPr marL="90487" lvl="0" indent="-152400" algn="l" rtl="0">
              <a:lnSpc>
                <a:spcPct val="90000"/>
              </a:lnSpc>
              <a:spcBef>
                <a:spcPts val="0"/>
              </a:spcBef>
              <a:spcAft>
                <a:spcPts val="0"/>
              </a:spcAft>
              <a:buClr>
                <a:srgbClr val="1CADE4"/>
              </a:buClr>
              <a:buSzPts val="2400"/>
              <a:buFont typeface="Questrial"/>
              <a:buChar char=" "/>
            </a:pPr>
            <a:r>
              <a:rPr lang="en-US" sz="2400" b="1">
                <a:solidFill>
                  <a:schemeClr val="dk1"/>
                </a:solidFill>
                <a:latin typeface="Calibri"/>
                <a:ea typeface="Calibri"/>
                <a:cs typeface="Calibri"/>
                <a:sym typeface="Calibri"/>
              </a:rPr>
              <a:t>Modular (Unit)</a:t>
            </a:r>
            <a:r>
              <a:rPr lang="en-US" sz="2400">
                <a:solidFill>
                  <a:schemeClr val="dk1"/>
                </a:solidFill>
                <a:latin typeface="Calibri"/>
                <a:ea typeface="Calibri"/>
                <a:cs typeface="Calibri"/>
                <a:sym typeface="Calibri"/>
              </a:rPr>
              <a:t> : More than one unit is used to make it. They are assembled without using glue</a:t>
            </a:r>
            <a:endParaRPr sz="2400">
              <a:solidFill>
                <a:srgbClr val="000000"/>
              </a:solidFill>
              <a:latin typeface="Calibri"/>
              <a:ea typeface="Calibri"/>
              <a:cs typeface="Calibri"/>
              <a:sym typeface="Calibri"/>
            </a:endParaRPr>
          </a:p>
        </p:txBody>
      </p:sp>
      <p:pic>
        <p:nvPicPr>
          <p:cNvPr id="131" name="Google Shape;131;p16" descr="Image result for modular origami"/>
          <p:cNvPicPr preferRelativeResize="0"/>
          <p:nvPr/>
        </p:nvPicPr>
        <p:blipFill rotWithShape="1">
          <a:blip r:embed="rId3">
            <a:alphaModFix/>
          </a:blip>
          <a:srcRect/>
          <a:stretch/>
        </p:blipFill>
        <p:spPr>
          <a:xfrm>
            <a:off x="2255125" y="1444538"/>
            <a:ext cx="4633750" cy="3755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Wet Fold Origami</a:t>
            </a:r>
            <a:endParaRPr sz="4400" b="1" i="0" u="none" strike="noStrike" cap="none">
              <a:solidFill>
                <a:srgbClr val="375F92"/>
              </a:solidFill>
              <a:latin typeface="Calibri"/>
              <a:ea typeface="Calibri"/>
              <a:cs typeface="Calibri"/>
              <a:sym typeface="Calibri"/>
            </a:endParaRPr>
          </a:p>
        </p:txBody>
      </p:sp>
      <p:sp>
        <p:nvSpPr>
          <p:cNvPr id="137" name="Google Shape;137;p17"/>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9" name="Google Shape;139;p17"/>
          <p:cNvSpPr txBox="1"/>
          <p:nvPr/>
        </p:nvSpPr>
        <p:spPr>
          <a:xfrm>
            <a:off x="509850" y="5633950"/>
            <a:ext cx="8124300" cy="717600"/>
          </a:xfrm>
          <a:prstGeom prst="rect">
            <a:avLst/>
          </a:prstGeom>
          <a:noFill/>
          <a:ln>
            <a:noFill/>
          </a:ln>
        </p:spPr>
        <p:txBody>
          <a:bodyPr spcFirstLastPara="1" wrap="square" lIns="45700" tIns="45700" rIns="45700" bIns="45700" anchor="t" anchorCtr="0">
            <a:noAutofit/>
          </a:bodyPr>
          <a:lstStyle/>
          <a:p>
            <a:pPr marL="90487" lvl="0" indent="-152400" algn="l" rtl="0">
              <a:lnSpc>
                <a:spcPct val="90000"/>
              </a:lnSpc>
              <a:spcBef>
                <a:spcPts val="0"/>
              </a:spcBef>
              <a:spcAft>
                <a:spcPts val="0"/>
              </a:spcAft>
              <a:buClr>
                <a:srgbClr val="1CADE4"/>
              </a:buClr>
              <a:buSzPts val="2400"/>
              <a:buFont typeface="Questrial"/>
              <a:buChar char=" "/>
            </a:pPr>
            <a:r>
              <a:rPr lang="en-US" sz="2000" b="1" dirty="0">
                <a:solidFill>
                  <a:schemeClr val="dk1"/>
                </a:solidFill>
                <a:latin typeface="Calibri"/>
                <a:ea typeface="Calibri"/>
                <a:cs typeface="Calibri"/>
                <a:sym typeface="Calibri"/>
              </a:rPr>
              <a:t>Wet-Folding</a:t>
            </a:r>
            <a:r>
              <a:rPr lang="en-US" sz="2000" dirty="0">
                <a:solidFill>
                  <a:schemeClr val="dk1"/>
                </a:solidFill>
                <a:latin typeface="Calibri"/>
                <a:ea typeface="Calibri"/>
                <a:cs typeface="Calibri"/>
                <a:sym typeface="Calibri"/>
              </a:rPr>
              <a:t> : Water is applied to the finished model. When the paper dries, it holds whatever shape you have imparted to it</a:t>
            </a:r>
            <a:endParaRPr sz="2000" dirty="0">
              <a:solidFill>
                <a:srgbClr val="000000"/>
              </a:solidFill>
              <a:latin typeface="Calibri"/>
              <a:ea typeface="Calibri"/>
              <a:cs typeface="Calibri"/>
              <a:sym typeface="Calibri"/>
            </a:endParaRPr>
          </a:p>
        </p:txBody>
      </p:sp>
      <p:pic>
        <p:nvPicPr>
          <p:cNvPr id="140" name="Google Shape;140;p17" descr="akira-yoshizawa-3[3]"/>
          <p:cNvPicPr preferRelativeResize="0"/>
          <p:nvPr/>
        </p:nvPicPr>
        <p:blipFill rotWithShape="1">
          <a:blip r:embed="rId3">
            <a:alphaModFix/>
          </a:blip>
          <a:srcRect l="12416" r="12423"/>
          <a:stretch/>
        </p:blipFill>
        <p:spPr>
          <a:xfrm>
            <a:off x="2166515" y="1376462"/>
            <a:ext cx="2252597" cy="1856344"/>
          </a:xfrm>
          <a:prstGeom prst="rect">
            <a:avLst/>
          </a:prstGeom>
          <a:noFill/>
          <a:ln>
            <a:noFill/>
          </a:ln>
        </p:spPr>
      </p:pic>
      <p:pic>
        <p:nvPicPr>
          <p:cNvPr id="141" name="Google Shape;141;p17" descr="bull"/>
          <p:cNvPicPr preferRelativeResize="0"/>
          <p:nvPr/>
        </p:nvPicPr>
        <p:blipFill rotWithShape="1">
          <a:blip r:embed="rId4">
            <a:alphaModFix/>
          </a:blip>
          <a:srcRect l="4622" t="9572" r="7325" b="7550"/>
          <a:stretch/>
        </p:blipFill>
        <p:spPr>
          <a:xfrm>
            <a:off x="4419099" y="1376462"/>
            <a:ext cx="2558391" cy="1856344"/>
          </a:xfrm>
          <a:prstGeom prst="rect">
            <a:avLst/>
          </a:prstGeom>
          <a:noFill/>
          <a:ln>
            <a:noFill/>
          </a:ln>
        </p:spPr>
      </p:pic>
      <p:pic>
        <p:nvPicPr>
          <p:cNvPr id="142" name="Google Shape;142;p17" descr="art_joisel_intro"/>
          <p:cNvPicPr preferRelativeResize="0"/>
          <p:nvPr/>
        </p:nvPicPr>
        <p:blipFill rotWithShape="1">
          <a:blip r:embed="rId5">
            <a:alphaModFix/>
          </a:blip>
          <a:srcRect l="11662" r="11462"/>
          <a:stretch/>
        </p:blipFill>
        <p:spPr>
          <a:xfrm>
            <a:off x="2166525" y="3224523"/>
            <a:ext cx="2252576" cy="2257014"/>
          </a:xfrm>
          <a:prstGeom prst="rect">
            <a:avLst/>
          </a:prstGeom>
          <a:noFill/>
          <a:ln>
            <a:noFill/>
          </a:ln>
        </p:spPr>
      </p:pic>
      <p:pic>
        <p:nvPicPr>
          <p:cNvPr id="143" name="Google Shape;143;p17" descr="wetfolding"/>
          <p:cNvPicPr preferRelativeResize="0"/>
          <p:nvPr/>
        </p:nvPicPr>
        <p:blipFill rotWithShape="1">
          <a:blip r:embed="rId6">
            <a:alphaModFix/>
          </a:blip>
          <a:srcRect l="11015" t="7995" r="18006"/>
          <a:stretch/>
        </p:blipFill>
        <p:spPr>
          <a:xfrm>
            <a:off x="4419110" y="3224522"/>
            <a:ext cx="2558368" cy="22570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Tessellations Origami</a:t>
            </a:r>
            <a:endParaRPr sz="4400" b="1" i="0" u="none" strike="noStrike" cap="none">
              <a:solidFill>
                <a:srgbClr val="375F92"/>
              </a:solidFill>
              <a:latin typeface="Calibri"/>
              <a:ea typeface="Calibri"/>
              <a:cs typeface="Calibri"/>
              <a:sym typeface="Calibri"/>
            </a:endParaRPr>
          </a:p>
        </p:txBody>
      </p:sp>
      <p:sp>
        <p:nvSpPr>
          <p:cNvPr id="149" name="Google Shape;149;p18"/>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1" name="Google Shape;151;p18"/>
          <p:cNvSpPr txBox="1"/>
          <p:nvPr/>
        </p:nvSpPr>
        <p:spPr>
          <a:xfrm>
            <a:off x="572000" y="5372300"/>
            <a:ext cx="8299200" cy="1056600"/>
          </a:xfrm>
          <a:prstGeom prst="rect">
            <a:avLst/>
          </a:prstGeom>
          <a:noFill/>
          <a:ln>
            <a:noFill/>
          </a:ln>
        </p:spPr>
        <p:txBody>
          <a:bodyPr spcFirstLastPara="1" wrap="square" lIns="45700" tIns="45700" rIns="45700" bIns="45700" anchor="t" anchorCtr="0">
            <a:noAutofit/>
          </a:bodyPr>
          <a:lstStyle/>
          <a:p>
            <a:pPr marL="90487" lvl="0" indent="0" algn="l" rtl="0">
              <a:lnSpc>
                <a:spcPct val="80000"/>
              </a:lnSpc>
              <a:spcBef>
                <a:spcPts val="1400"/>
              </a:spcBef>
              <a:spcAft>
                <a:spcPts val="0"/>
              </a:spcAft>
              <a:buNone/>
            </a:pPr>
            <a:r>
              <a:rPr lang="en-US" sz="2400" b="1">
                <a:solidFill>
                  <a:schemeClr val="dk1"/>
                </a:solidFill>
                <a:latin typeface="Calibri"/>
                <a:ea typeface="Calibri"/>
                <a:cs typeface="Calibri"/>
                <a:sym typeface="Calibri"/>
              </a:rPr>
              <a:t>Tessellations</a:t>
            </a:r>
            <a:r>
              <a:rPr lang="en-US" sz="2400">
                <a:solidFill>
                  <a:schemeClr val="dk1"/>
                </a:solidFill>
                <a:latin typeface="Calibri"/>
                <a:ea typeface="Calibri"/>
                <a:cs typeface="Calibri"/>
                <a:sym typeface="Calibri"/>
              </a:rPr>
              <a:t> : Origami tessellations (also called tiling)  are repeating geometric patterns folded from a single piece of paper</a:t>
            </a:r>
            <a:endParaRPr sz="2400">
              <a:solidFill>
                <a:srgbClr val="000000"/>
              </a:solidFill>
              <a:latin typeface="Calibri"/>
              <a:ea typeface="Calibri"/>
              <a:cs typeface="Calibri"/>
              <a:sym typeface="Calibri"/>
            </a:endParaRPr>
          </a:p>
        </p:txBody>
      </p:sp>
      <p:pic>
        <p:nvPicPr>
          <p:cNvPr id="152" name="Google Shape;152;p18"/>
          <p:cNvPicPr preferRelativeResize="0"/>
          <p:nvPr/>
        </p:nvPicPr>
        <p:blipFill>
          <a:blip r:embed="rId3">
            <a:alphaModFix/>
          </a:blip>
          <a:stretch>
            <a:fillRect/>
          </a:stretch>
        </p:blipFill>
        <p:spPr>
          <a:xfrm>
            <a:off x="2068625" y="1262724"/>
            <a:ext cx="2134844" cy="2170990"/>
          </a:xfrm>
          <a:prstGeom prst="rect">
            <a:avLst/>
          </a:prstGeom>
          <a:noFill/>
          <a:ln>
            <a:noFill/>
          </a:ln>
        </p:spPr>
      </p:pic>
      <p:pic>
        <p:nvPicPr>
          <p:cNvPr id="153" name="Google Shape;153;p18"/>
          <p:cNvPicPr preferRelativeResize="0"/>
          <p:nvPr/>
        </p:nvPicPr>
        <p:blipFill>
          <a:blip r:embed="rId4">
            <a:alphaModFix/>
          </a:blip>
          <a:stretch>
            <a:fillRect/>
          </a:stretch>
        </p:blipFill>
        <p:spPr>
          <a:xfrm>
            <a:off x="4940530" y="1332615"/>
            <a:ext cx="2134845" cy="2124666"/>
          </a:xfrm>
          <a:prstGeom prst="rect">
            <a:avLst/>
          </a:prstGeom>
          <a:noFill/>
          <a:ln>
            <a:noFill/>
          </a:ln>
        </p:spPr>
      </p:pic>
      <p:pic>
        <p:nvPicPr>
          <p:cNvPr id="154" name="Google Shape;154;p18"/>
          <p:cNvPicPr preferRelativeResize="0"/>
          <p:nvPr/>
        </p:nvPicPr>
        <p:blipFill>
          <a:blip r:embed="rId5">
            <a:alphaModFix/>
          </a:blip>
          <a:stretch>
            <a:fillRect/>
          </a:stretch>
        </p:blipFill>
        <p:spPr>
          <a:xfrm>
            <a:off x="2141396" y="3495960"/>
            <a:ext cx="1989302" cy="2009314"/>
          </a:xfrm>
          <a:prstGeom prst="rect">
            <a:avLst/>
          </a:prstGeom>
          <a:noFill/>
          <a:ln>
            <a:noFill/>
          </a:ln>
        </p:spPr>
      </p:pic>
      <p:pic>
        <p:nvPicPr>
          <p:cNvPr id="155" name="Google Shape;155;p18"/>
          <p:cNvPicPr preferRelativeResize="0"/>
          <p:nvPr/>
        </p:nvPicPr>
        <p:blipFill>
          <a:blip r:embed="rId6">
            <a:alphaModFix/>
          </a:blip>
          <a:stretch>
            <a:fillRect/>
          </a:stretch>
        </p:blipFill>
        <p:spPr>
          <a:xfrm>
            <a:off x="4654100" y="3729668"/>
            <a:ext cx="2421282" cy="17756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1091849" y="387075"/>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Pureland Origami</a:t>
            </a:r>
            <a:endParaRPr sz="4400" b="1" i="0" u="none" strike="noStrike" cap="none">
              <a:solidFill>
                <a:srgbClr val="375F92"/>
              </a:solidFill>
              <a:latin typeface="Calibri"/>
              <a:ea typeface="Calibri"/>
              <a:cs typeface="Calibri"/>
              <a:sym typeface="Calibri"/>
            </a:endParaRPr>
          </a:p>
        </p:txBody>
      </p:sp>
      <p:sp>
        <p:nvSpPr>
          <p:cNvPr id="161" name="Google Shape;161;p19"/>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3" name="Google Shape;163;p19"/>
          <p:cNvSpPr txBox="1"/>
          <p:nvPr/>
        </p:nvSpPr>
        <p:spPr>
          <a:xfrm>
            <a:off x="509850" y="4014388"/>
            <a:ext cx="8124300" cy="1313400"/>
          </a:xfrm>
          <a:prstGeom prst="rect">
            <a:avLst/>
          </a:prstGeom>
          <a:noFill/>
          <a:ln>
            <a:noFill/>
          </a:ln>
        </p:spPr>
        <p:txBody>
          <a:bodyPr spcFirstLastPara="1" wrap="square" lIns="45700" tIns="45700" rIns="45700" bIns="45700" anchor="t" anchorCtr="0">
            <a:noAutofit/>
          </a:bodyPr>
          <a:lstStyle/>
          <a:p>
            <a:pPr marL="90487" marR="0" lvl="0" indent="0" algn="just" rtl="0">
              <a:lnSpc>
                <a:spcPct val="90000"/>
              </a:lnSpc>
              <a:spcBef>
                <a:spcPts val="0"/>
              </a:spcBef>
              <a:spcAft>
                <a:spcPts val="0"/>
              </a:spcAft>
              <a:buNone/>
            </a:pPr>
            <a:r>
              <a:rPr lang="en-US" sz="2400" b="1">
                <a:solidFill>
                  <a:schemeClr val="dk1"/>
                </a:solidFill>
                <a:latin typeface="Calibri"/>
                <a:ea typeface="Calibri"/>
                <a:cs typeface="Calibri"/>
                <a:sym typeface="Calibri"/>
              </a:rPr>
              <a:t>Pureland </a:t>
            </a:r>
            <a:r>
              <a:rPr lang="en-US" sz="2400">
                <a:solidFill>
                  <a:schemeClr val="dk1"/>
                </a:solidFill>
                <a:latin typeface="Calibri"/>
                <a:ea typeface="Calibri"/>
                <a:cs typeface="Calibri"/>
                <a:sym typeface="Calibri"/>
              </a:rPr>
              <a:t>:  There are only two types of fold (Mountain and Valley Folds) used in this category. Land in the Pureland word refers to the real world which has mountains and valleys</a:t>
            </a:r>
            <a:endParaRPr sz="2400">
              <a:solidFill>
                <a:schemeClr val="dk1"/>
              </a:solidFill>
              <a:latin typeface="Calibri"/>
              <a:ea typeface="Calibri"/>
              <a:cs typeface="Calibri"/>
              <a:sym typeface="Calibri"/>
            </a:endParaRPr>
          </a:p>
          <a:p>
            <a:pPr marL="90487" marR="0" lvl="0" indent="-152400" algn="l" rtl="0">
              <a:lnSpc>
                <a:spcPct val="90000"/>
              </a:lnSpc>
              <a:spcBef>
                <a:spcPts val="0"/>
              </a:spcBef>
              <a:spcAft>
                <a:spcPts val="0"/>
              </a:spcAft>
              <a:buClr>
                <a:srgbClr val="1CADE4"/>
              </a:buClr>
              <a:buSzPts val="2400"/>
              <a:buFont typeface="Questrial"/>
              <a:buChar char=" "/>
            </a:pPr>
            <a:endParaRPr sz="2400">
              <a:solidFill>
                <a:schemeClr val="dk1"/>
              </a:solidFill>
              <a:latin typeface="Calibri"/>
              <a:ea typeface="Calibri"/>
              <a:cs typeface="Calibri"/>
              <a:sym typeface="Calibri"/>
            </a:endParaRPr>
          </a:p>
        </p:txBody>
      </p:sp>
      <p:pic>
        <p:nvPicPr>
          <p:cNvPr id="164" name="Google Shape;164;p19"/>
          <p:cNvPicPr preferRelativeResize="0"/>
          <p:nvPr/>
        </p:nvPicPr>
        <p:blipFill>
          <a:blip r:embed="rId3">
            <a:alphaModFix/>
          </a:blip>
          <a:stretch>
            <a:fillRect/>
          </a:stretch>
        </p:blipFill>
        <p:spPr>
          <a:xfrm>
            <a:off x="1091850" y="1235501"/>
            <a:ext cx="3119809" cy="2471048"/>
          </a:xfrm>
          <a:prstGeom prst="rect">
            <a:avLst/>
          </a:prstGeom>
          <a:noFill/>
          <a:ln>
            <a:noFill/>
          </a:ln>
        </p:spPr>
      </p:pic>
      <p:pic>
        <p:nvPicPr>
          <p:cNvPr id="165" name="Google Shape;165;p19"/>
          <p:cNvPicPr preferRelativeResize="0"/>
          <p:nvPr/>
        </p:nvPicPr>
        <p:blipFill>
          <a:blip r:embed="rId4">
            <a:alphaModFix/>
          </a:blip>
          <a:stretch>
            <a:fillRect/>
          </a:stretch>
        </p:blipFill>
        <p:spPr>
          <a:xfrm>
            <a:off x="4447786" y="1235500"/>
            <a:ext cx="3604363" cy="247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Stripfolding Origami</a:t>
            </a:r>
            <a:endParaRPr sz="4400" b="1" i="0" u="none" strike="noStrike" cap="none">
              <a:solidFill>
                <a:srgbClr val="375F92"/>
              </a:solidFill>
              <a:latin typeface="Calibri"/>
              <a:ea typeface="Calibri"/>
              <a:cs typeface="Calibri"/>
              <a:sym typeface="Calibri"/>
            </a:endParaRPr>
          </a:p>
        </p:txBody>
      </p:sp>
      <p:sp>
        <p:nvSpPr>
          <p:cNvPr id="171" name="Google Shape;171;p20"/>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3" name="Google Shape;173;p20"/>
          <p:cNvSpPr txBox="1"/>
          <p:nvPr/>
        </p:nvSpPr>
        <p:spPr>
          <a:xfrm>
            <a:off x="509850" y="5173625"/>
            <a:ext cx="8124300" cy="885300"/>
          </a:xfrm>
          <a:prstGeom prst="rect">
            <a:avLst/>
          </a:prstGeom>
          <a:noFill/>
          <a:ln>
            <a:noFill/>
          </a:ln>
        </p:spPr>
        <p:txBody>
          <a:bodyPr spcFirstLastPara="1" wrap="square" lIns="45700" tIns="45700" rIns="45700" bIns="45700" anchor="t" anchorCtr="0">
            <a:noAutofit/>
          </a:bodyPr>
          <a:lstStyle/>
          <a:p>
            <a:pPr marL="90487" marR="0" lvl="0" indent="-152400" algn="l" rtl="0">
              <a:lnSpc>
                <a:spcPct val="90000"/>
              </a:lnSpc>
              <a:spcBef>
                <a:spcPts val="0"/>
              </a:spcBef>
              <a:spcAft>
                <a:spcPts val="0"/>
              </a:spcAft>
              <a:buClr>
                <a:srgbClr val="1CADE4"/>
              </a:buClr>
              <a:buSzPts val="2400"/>
              <a:buFont typeface="Questrial"/>
              <a:buChar char=" "/>
            </a:pPr>
            <a:r>
              <a:rPr lang="en-US" sz="2400" b="1">
                <a:solidFill>
                  <a:schemeClr val="dk1"/>
                </a:solidFill>
                <a:latin typeface="Calibri"/>
                <a:ea typeface="Calibri"/>
                <a:cs typeface="Calibri"/>
                <a:sym typeface="Calibri"/>
              </a:rPr>
              <a:t>Strip Folding</a:t>
            </a:r>
            <a:r>
              <a:rPr lang="en-US" sz="2400">
                <a:solidFill>
                  <a:schemeClr val="dk1"/>
                </a:solidFill>
                <a:latin typeface="Calibri"/>
                <a:ea typeface="Calibri"/>
                <a:cs typeface="Calibri"/>
                <a:sym typeface="Calibri"/>
              </a:rPr>
              <a:t>: Strip folding is a combination of paper folding and paper weaving</a:t>
            </a:r>
            <a:endParaRPr sz="2400">
              <a:solidFill>
                <a:schemeClr val="dk1"/>
              </a:solidFill>
              <a:latin typeface="Calibri"/>
              <a:ea typeface="Calibri"/>
              <a:cs typeface="Calibri"/>
              <a:sym typeface="Calibri"/>
            </a:endParaRPr>
          </a:p>
        </p:txBody>
      </p:sp>
      <p:pic>
        <p:nvPicPr>
          <p:cNvPr id="174" name="Google Shape;174;p20"/>
          <p:cNvPicPr preferRelativeResize="0"/>
          <p:nvPr/>
        </p:nvPicPr>
        <p:blipFill>
          <a:blip r:embed="rId3">
            <a:alphaModFix/>
          </a:blip>
          <a:stretch>
            <a:fillRect/>
          </a:stretch>
        </p:blipFill>
        <p:spPr>
          <a:xfrm>
            <a:off x="1203100" y="1711650"/>
            <a:ext cx="3015200" cy="3121976"/>
          </a:xfrm>
          <a:prstGeom prst="rect">
            <a:avLst/>
          </a:prstGeom>
          <a:noFill/>
          <a:ln>
            <a:noFill/>
          </a:ln>
        </p:spPr>
      </p:pic>
      <p:pic>
        <p:nvPicPr>
          <p:cNvPr id="175" name="Google Shape;175;p20"/>
          <p:cNvPicPr preferRelativeResize="0"/>
          <p:nvPr/>
        </p:nvPicPr>
        <p:blipFill rotWithShape="1">
          <a:blip r:embed="rId4">
            <a:alphaModFix/>
          </a:blip>
          <a:srcRect l="10578" r="8919"/>
          <a:stretch/>
        </p:blipFill>
        <p:spPr>
          <a:xfrm>
            <a:off x="4410976" y="1711649"/>
            <a:ext cx="3641174" cy="312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0" name="Google Shape;180;p21"/>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Applications of Origami</a:t>
            </a:r>
            <a:endParaRPr sz="4400" b="1" i="0" u="none" strike="noStrike" cap="none">
              <a:solidFill>
                <a:srgbClr val="375F92"/>
              </a:solidFill>
              <a:latin typeface="Calibri"/>
              <a:ea typeface="Calibri"/>
              <a:cs typeface="Calibri"/>
              <a:sym typeface="Calibri"/>
            </a:endParaRPr>
          </a:p>
        </p:txBody>
      </p:sp>
      <p:sp>
        <p:nvSpPr>
          <p:cNvPr id="181" name="Google Shape;181;p21"/>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3" name="Google Shape;183;p21"/>
          <p:cNvSpPr txBox="1"/>
          <p:nvPr/>
        </p:nvSpPr>
        <p:spPr>
          <a:xfrm>
            <a:off x="792750" y="2137925"/>
            <a:ext cx="3333000" cy="2967600"/>
          </a:xfrm>
          <a:prstGeom prst="rect">
            <a:avLst/>
          </a:prstGeom>
          <a:noFill/>
          <a:ln>
            <a:noFill/>
          </a:ln>
        </p:spPr>
        <p:txBody>
          <a:bodyPr spcFirstLastPara="1" wrap="square" lIns="45700" tIns="45700" rIns="45700" bIns="45700" anchor="t" anchorCtr="0">
            <a:noAutofit/>
          </a:bodyPr>
          <a:lstStyle/>
          <a:p>
            <a:pPr marL="457200" marR="0" lvl="0" indent="-381000" algn="l" rtl="0">
              <a:lnSpc>
                <a:spcPct val="115000"/>
              </a:lnSpc>
              <a:spcBef>
                <a:spcPts val="0"/>
              </a:spcBef>
              <a:spcAft>
                <a:spcPts val="0"/>
              </a:spcAft>
              <a:buSzPts val="2400"/>
              <a:buFont typeface="Calibri"/>
              <a:buChar char="▪"/>
            </a:pPr>
            <a:r>
              <a:rPr lang="en-US" sz="2400" b="1">
                <a:latin typeface="Calibri"/>
                <a:ea typeface="Calibri"/>
                <a:cs typeface="Calibri"/>
                <a:sym typeface="Calibri"/>
              </a:rPr>
              <a:t>Space </a:t>
            </a:r>
            <a:endParaRPr sz="2400" b="1">
              <a:latin typeface="Calibri"/>
              <a:ea typeface="Calibri"/>
              <a:cs typeface="Calibri"/>
              <a:sym typeface="Calibri"/>
            </a:endParaRPr>
          </a:p>
          <a:p>
            <a:pPr marL="457200" marR="0" lvl="0" indent="0" algn="l" rtl="0">
              <a:lnSpc>
                <a:spcPct val="115000"/>
              </a:lnSpc>
              <a:spcBef>
                <a:spcPts val="0"/>
              </a:spcBef>
              <a:spcAft>
                <a:spcPts val="0"/>
              </a:spcAft>
              <a:buNone/>
            </a:pPr>
            <a:endParaRPr sz="2400" b="1">
              <a:latin typeface="Calibri"/>
              <a:ea typeface="Calibri"/>
              <a:cs typeface="Calibri"/>
              <a:sym typeface="Calibri"/>
            </a:endParaRPr>
          </a:p>
          <a:p>
            <a:pPr marL="457200" marR="0" lvl="0" indent="-381000" algn="l" rtl="0">
              <a:lnSpc>
                <a:spcPct val="115000"/>
              </a:lnSpc>
              <a:spcBef>
                <a:spcPts val="0"/>
              </a:spcBef>
              <a:spcAft>
                <a:spcPts val="0"/>
              </a:spcAft>
              <a:buSzPts val="2400"/>
              <a:buFont typeface="Calibri"/>
              <a:buChar char="▪"/>
            </a:pPr>
            <a:r>
              <a:rPr lang="en-US" sz="2400" b="1">
                <a:latin typeface="Calibri"/>
                <a:ea typeface="Calibri"/>
                <a:cs typeface="Calibri"/>
                <a:sym typeface="Calibri"/>
              </a:rPr>
              <a:t>Medicine</a:t>
            </a:r>
            <a:endParaRPr sz="2400" b="1">
              <a:latin typeface="Calibri"/>
              <a:ea typeface="Calibri"/>
              <a:cs typeface="Calibri"/>
              <a:sym typeface="Calibri"/>
            </a:endParaRPr>
          </a:p>
          <a:p>
            <a:pPr marL="457200" marR="0" lvl="0" indent="0" algn="l" rtl="0">
              <a:lnSpc>
                <a:spcPct val="115000"/>
              </a:lnSpc>
              <a:spcBef>
                <a:spcPts val="0"/>
              </a:spcBef>
              <a:spcAft>
                <a:spcPts val="0"/>
              </a:spcAft>
              <a:buNone/>
            </a:pPr>
            <a:endParaRPr sz="2400" b="1">
              <a:latin typeface="Calibri"/>
              <a:ea typeface="Calibri"/>
              <a:cs typeface="Calibri"/>
              <a:sym typeface="Calibri"/>
            </a:endParaRPr>
          </a:p>
          <a:p>
            <a:pPr marL="457200" marR="0" lvl="0" indent="-381000" algn="l" rtl="0">
              <a:lnSpc>
                <a:spcPct val="115000"/>
              </a:lnSpc>
              <a:spcBef>
                <a:spcPts val="0"/>
              </a:spcBef>
              <a:spcAft>
                <a:spcPts val="0"/>
              </a:spcAft>
              <a:buSzPts val="2400"/>
              <a:buFont typeface="Calibri"/>
              <a:buChar char="▪"/>
            </a:pPr>
            <a:r>
              <a:rPr lang="en-US" sz="2400" b="1">
                <a:latin typeface="Calibri"/>
                <a:ea typeface="Calibri"/>
                <a:cs typeface="Calibri"/>
                <a:sym typeface="Calibri"/>
              </a:rPr>
              <a:t>Automobile</a:t>
            </a:r>
            <a:endParaRPr sz="2400" b="1">
              <a:latin typeface="Calibri"/>
              <a:ea typeface="Calibri"/>
              <a:cs typeface="Calibri"/>
              <a:sym typeface="Calibri"/>
            </a:endParaRPr>
          </a:p>
          <a:p>
            <a:pPr marL="457200" marR="0" lvl="0" indent="0" algn="l" rtl="0">
              <a:lnSpc>
                <a:spcPct val="115000"/>
              </a:lnSpc>
              <a:spcBef>
                <a:spcPts val="0"/>
              </a:spcBef>
              <a:spcAft>
                <a:spcPts val="0"/>
              </a:spcAft>
              <a:buNone/>
            </a:pPr>
            <a:endParaRPr sz="2400">
              <a:latin typeface="Calibri"/>
              <a:ea typeface="Calibri"/>
              <a:cs typeface="Calibri"/>
              <a:sym typeface="Calibri"/>
            </a:endParaRPr>
          </a:p>
        </p:txBody>
      </p:sp>
      <p:sp>
        <p:nvSpPr>
          <p:cNvPr id="184" name="Google Shape;184;p21"/>
          <p:cNvSpPr txBox="1"/>
          <p:nvPr/>
        </p:nvSpPr>
        <p:spPr>
          <a:xfrm>
            <a:off x="4472100" y="2137925"/>
            <a:ext cx="4073100" cy="2690700"/>
          </a:xfrm>
          <a:prstGeom prst="rect">
            <a:avLst/>
          </a:prstGeom>
          <a:noFill/>
          <a:ln>
            <a:noFill/>
          </a:ln>
        </p:spPr>
        <p:txBody>
          <a:bodyPr spcFirstLastPara="1" wrap="square" lIns="45700" tIns="45700" rIns="45700" bIns="45700" anchor="t" anchorCtr="0">
            <a:noAutofit/>
          </a:bodyPr>
          <a:lstStyle/>
          <a:p>
            <a:pPr marL="457200" marR="0" lvl="0" indent="-381000" algn="l" rtl="0">
              <a:lnSpc>
                <a:spcPct val="115000"/>
              </a:lnSpc>
              <a:spcBef>
                <a:spcPts val="0"/>
              </a:spcBef>
              <a:spcAft>
                <a:spcPts val="0"/>
              </a:spcAft>
              <a:buSzPts val="2400"/>
              <a:buFont typeface="Calibri"/>
              <a:buChar char="▪"/>
            </a:pPr>
            <a:r>
              <a:rPr lang="en-US" sz="2400" b="1">
                <a:latin typeface="Calibri"/>
                <a:ea typeface="Calibri"/>
                <a:cs typeface="Calibri"/>
                <a:sym typeface="Calibri"/>
              </a:rPr>
              <a:t>Artificial Robot Muscle</a:t>
            </a:r>
            <a:endParaRPr sz="2400" b="1">
              <a:latin typeface="Calibri"/>
              <a:ea typeface="Calibri"/>
              <a:cs typeface="Calibri"/>
              <a:sym typeface="Calibri"/>
            </a:endParaRPr>
          </a:p>
          <a:p>
            <a:pPr marL="457200" marR="0" lvl="0" indent="0" algn="l" rtl="0">
              <a:lnSpc>
                <a:spcPct val="115000"/>
              </a:lnSpc>
              <a:spcBef>
                <a:spcPts val="0"/>
              </a:spcBef>
              <a:spcAft>
                <a:spcPts val="0"/>
              </a:spcAft>
              <a:buNone/>
            </a:pPr>
            <a:endParaRPr sz="2400" b="1">
              <a:latin typeface="Calibri"/>
              <a:ea typeface="Calibri"/>
              <a:cs typeface="Calibri"/>
              <a:sym typeface="Calibri"/>
            </a:endParaRPr>
          </a:p>
          <a:p>
            <a:pPr marL="457200" marR="0" lvl="0" indent="-381000" algn="l" rtl="0">
              <a:lnSpc>
                <a:spcPct val="115000"/>
              </a:lnSpc>
              <a:spcBef>
                <a:spcPts val="0"/>
              </a:spcBef>
              <a:spcAft>
                <a:spcPts val="0"/>
              </a:spcAft>
              <a:buSzPts val="2400"/>
              <a:buFont typeface="Calibri"/>
              <a:buChar char="▪"/>
            </a:pPr>
            <a:r>
              <a:rPr lang="en-US" sz="2400" b="1">
                <a:latin typeface="Calibri"/>
                <a:ea typeface="Calibri"/>
                <a:cs typeface="Calibri"/>
                <a:sym typeface="Calibri"/>
              </a:rPr>
              <a:t>Furniture Design </a:t>
            </a:r>
            <a:endParaRPr sz="2400" b="1">
              <a:latin typeface="Calibri"/>
              <a:ea typeface="Calibri"/>
              <a:cs typeface="Calibri"/>
              <a:sym typeface="Calibri"/>
            </a:endParaRPr>
          </a:p>
          <a:p>
            <a:pPr marL="457200" marR="0" lvl="0" indent="0" algn="l" rtl="0">
              <a:lnSpc>
                <a:spcPct val="115000"/>
              </a:lnSpc>
              <a:spcBef>
                <a:spcPts val="0"/>
              </a:spcBef>
              <a:spcAft>
                <a:spcPts val="0"/>
              </a:spcAft>
              <a:buNone/>
            </a:pPr>
            <a:endParaRPr sz="2400" b="1">
              <a:latin typeface="Calibri"/>
              <a:ea typeface="Calibri"/>
              <a:cs typeface="Calibri"/>
              <a:sym typeface="Calibri"/>
            </a:endParaRPr>
          </a:p>
          <a:p>
            <a:pPr marL="457200" marR="0" lvl="0" indent="-381000" algn="l" rtl="0">
              <a:lnSpc>
                <a:spcPct val="115000"/>
              </a:lnSpc>
              <a:spcBef>
                <a:spcPts val="0"/>
              </a:spcBef>
              <a:spcAft>
                <a:spcPts val="0"/>
              </a:spcAft>
              <a:buSzPts val="2400"/>
              <a:buFont typeface="Calibri"/>
              <a:buChar char="▪"/>
            </a:pPr>
            <a:r>
              <a:rPr lang="en-US" sz="2400" b="1">
                <a:latin typeface="Calibri"/>
                <a:ea typeface="Calibri"/>
                <a:cs typeface="Calibri"/>
                <a:sym typeface="Calibri"/>
              </a:rPr>
              <a:t>Architectural Design</a:t>
            </a:r>
            <a:endParaRPr sz="2400" b="1">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Google Shape;189;p22"/>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Space</a:t>
            </a:r>
            <a:endParaRPr sz="4400" b="1" i="0" u="none" strike="noStrike" cap="none">
              <a:solidFill>
                <a:srgbClr val="375F92"/>
              </a:solidFill>
              <a:latin typeface="Calibri"/>
              <a:ea typeface="Calibri"/>
              <a:cs typeface="Calibri"/>
              <a:sym typeface="Calibri"/>
            </a:endParaRPr>
          </a:p>
        </p:txBody>
      </p:sp>
      <p:sp>
        <p:nvSpPr>
          <p:cNvPr id="190" name="Google Shape;190;p22"/>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92" name="Google Shape;192;p22" descr="2-origamimathe"/>
          <p:cNvPicPr preferRelativeResize="0"/>
          <p:nvPr/>
        </p:nvPicPr>
        <p:blipFill rotWithShape="1">
          <a:blip r:embed="rId3">
            <a:alphaModFix/>
          </a:blip>
          <a:srcRect/>
          <a:stretch/>
        </p:blipFill>
        <p:spPr>
          <a:xfrm>
            <a:off x="1278964" y="1235525"/>
            <a:ext cx="6590041" cy="2536983"/>
          </a:xfrm>
          <a:prstGeom prst="rect">
            <a:avLst/>
          </a:prstGeom>
          <a:noFill/>
          <a:ln>
            <a:noFill/>
          </a:ln>
        </p:spPr>
      </p:pic>
      <p:sp>
        <p:nvSpPr>
          <p:cNvPr id="193" name="Google Shape;193;p22"/>
          <p:cNvSpPr txBox="1"/>
          <p:nvPr/>
        </p:nvSpPr>
        <p:spPr>
          <a:xfrm>
            <a:off x="1278975" y="3847725"/>
            <a:ext cx="3398700" cy="2439300"/>
          </a:xfrm>
          <a:prstGeom prst="rect">
            <a:avLst/>
          </a:prstGeom>
          <a:noFill/>
          <a:ln>
            <a:noFill/>
          </a:ln>
        </p:spPr>
        <p:txBody>
          <a:bodyPr spcFirstLastPara="1" wrap="square" lIns="91425" tIns="91425" rIns="91425" bIns="91425" anchor="t" anchorCtr="0">
            <a:noAutofit/>
          </a:bodyPr>
          <a:lstStyle/>
          <a:p>
            <a:pPr marL="90487" marR="0" lvl="0" indent="-152400" algn="l" rtl="0">
              <a:lnSpc>
                <a:spcPct val="90000"/>
              </a:lnSpc>
              <a:spcBef>
                <a:spcPts val="0"/>
              </a:spcBef>
              <a:spcAft>
                <a:spcPts val="0"/>
              </a:spcAft>
              <a:buClr>
                <a:srgbClr val="1CADE4"/>
              </a:buClr>
              <a:buSzPts val="2400"/>
              <a:buFont typeface="Questrial"/>
              <a:buChar char=" "/>
            </a:pPr>
            <a:r>
              <a:rPr lang="en-US" sz="2400">
                <a:solidFill>
                  <a:schemeClr val="dk1"/>
                </a:solidFill>
                <a:latin typeface="Calibri"/>
                <a:ea typeface="Calibri"/>
                <a:cs typeface="Calibri"/>
                <a:sym typeface="Calibri"/>
              </a:rPr>
              <a:t>To accommodate in the less space in satellite, the solar panel has to be sent in a folded form inspired by Origami</a:t>
            </a:r>
            <a:endParaRPr/>
          </a:p>
        </p:txBody>
      </p:sp>
      <p:pic>
        <p:nvPicPr>
          <p:cNvPr id="194" name="Google Shape;194;p22" descr="solar app"/>
          <p:cNvPicPr preferRelativeResize="0"/>
          <p:nvPr/>
        </p:nvPicPr>
        <p:blipFill rotWithShape="1">
          <a:blip r:embed="rId4">
            <a:alphaModFix/>
          </a:blip>
          <a:srcRect/>
          <a:stretch/>
        </p:blipFill>
        <p:spPr>
          <a:xfrm>
            <a:off x="4942173" y="3870457"/>
            <a:ext cx="2926840" cy="21967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Medicine</a:t>
            </a:r>
            <a:endParaRPr sz="4400" b="1" i="0" u="none" strike="noStrike" cap="none">
              <a:solidFill>
                <a:srgbClr val="375F92"/>
              </a:solidFill>
              <a:latin typeface="Calibri"/>
              <a:ea typeface="Calibri"/>
              <a:cs typeface="Calibri"/>
              <a:sym typeface="Calibri"/>
            </a:endParaRPr>
          </a:p>
        </p:txBody>
      </p:sp>
      <p:sp>
        <p:nvSpPr>
          <p:cNvPr id="200" name="Google Shape;200;p23"/>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2" name="Google Shape;202;p23" descr="orgami MIT Robotic"/>
          <p:cNvPicPr preferRelativeResize="0"/>
          <p:nvPr/>
        </p:nvPicPr>
        <p:blipFill rotWithShape="1">
          <a:blip r:embed="rId3">
            <a:alphaModFix/>
          </a:blip>
          <a:srcRect/>
          <a:stretch/>
        </p:blipFill>
        <p:spPr>
          <a:xfrm>
            <a:off x="1048713" y="1404138"/>
            <a:ext cx="3074917" cy="2194252"/>
          </a:xfrm>
          <a:prstGeom prst="rect">
            <a:avLst/>
          </a:prstGeom>
          <a:noFill/>
          <a:ln>
            <a:noFill/>
          </a:ln>
        </p:spPr>
      </p:pic>
      <p:pic>
        <p:nvPicPr>
          <p:cNvPr id="203" name="Google Shape;203;p23" descr="MIT-Microsurgeon-1_0"/>
          <p:cNvPicPr preferRelativeResize="0"/>
          <p:nvPr/>
        </p:nvPicPr>
        <p:blipFill rotWithShape="1">
          <a:blip r:embed="rId4">
            <a:alphaModFix/>
          </a:blip>
          <a:srcRect l="25490" t="41194" r="29409" b="20553"/>
          <a:stretch/>
        </p:blipFill>
        <p:spPr>
          <a:xfrm>
            <a:off x="4254739" y="1430112"/>
            <a:ext cx="3840553" cy="2170751"/>
          </a:xfrm>
          <a:prstGeom prst="rect">
            <a:avLst/>
          </a:prstGeom>
          <a:noFill/>
          <a:ln>
            <a:noFill/>
          </a:ln>
        </p:spPr>
      </p:pic>
      <p:sp>
        <p:nvSpPr>
          <p:cNvPr id="204" name="Google Shape;204;p23"/>
          <p:cNvSpPr txBox="1"/>
          <p:nvPr/>
        </p:nvSpPr>
        <p:spPr>
          <a:xfrm>
            <a:off x="1086175" y="3842250"/>
            <a:ext cx="7009200" cy="1744500"/>
          </a:xfrm>
          <a:prstGeom prst="rect">
            <a:avLst/>
          </a:prstGeom>
          <a:noFill/>
          <a:ln>
            <a:noFill/>
          </a:ln>
        </p:spPr>
        <p:txBody>
          <a:bodyPr spcFirstLastPara="1" wrap="square" lIns="91425" tIns="91425" rIns="91425" bIns="91425" anchor="t" anchorCtr="0">
            <a:noAutofit/>
          </a:bodyPr>
          <a:lstStyle/>
          <a:p>
            <a:pPr marL="90487" marR="0" lvl="0" indent="-152400" algn="l" rtl="0">
              <a:lnSpc>
                <a:spcPct val="90000"/>
              </a:lnSpc>
              <a:spcBef>
                <a:spcPts val="0"/>
              </a:spcBef>
              <a:spcAft>
                <a:spcPts val="0"/>
              </a:spcAft>
              <a:buClr>
                <a:srgbClr val="1CADE4"/>
              </a:buClr>
              <a:buSzPts val="2400"/>
              <a:buFont typeface="Questrial"/>
              <a:buChar char=" "/>
            </a:pPr>
            <a:endParaRPr sz="24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en-US" sz="2400">
                <a:solidFill>
                  <a:schemeClr val="dk1"/>
                </a:solidFill>
                <a:latin typeface="Calibri"/>
                <a:ea typeface="Calibri"/>
                <a:cs typeface="Calibri"/>
                <a:sym typeface="Calibri"/>
              </a:rPr>
              <a:t>Tiny origami robot that can unfold itself which is swallowed in capsule can made crawl to specific location in the body for various medical procedure</a:t>
            </a:r>
            <a:endParaRPr sz="2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Automobile</a:t>
            </a:r>
            <a:endParaRPr sz="4400" b="1" i="0" u="none" strike="noStrike" cap="none">
              <a:solidFill>
                <a:srgbClr val="375F92"/>
              </a:solidFill>
              <a:latin typeface="Calibri"/>
              <a:ea typeface="Calibri"/>
              <a:cs typeface="Calibri"/>
              <a:sym typeface="Calibri"/>
            </a:endParaRPr>
          </a:p>
        </p:txBody>
      </p:sp>
      <p:sp>
        <p:nvSpPr>
          <p:cNvPr id="210" name="Google Shape;210;p24"/>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 name="Google Shape;212;p24"/>
          <p:cNvSpPr txBox="1"/>
          <p:nvPr/>
        </p:nvSpPr>
        <p:spPr>
          <a:xfrm>
            <a:off x="443875" y="2194200"/>
            <a:ext cx="3751800" cy="3105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200"/>
              </a:spcBef>
              <a:spcAft>
                <a:spcPts val="0"/>
              </a:spcAft>
              <a:buClr>
                <a:schemeClr val="dk1"/>
              </a:buClr>
              <a:buSzPts val="1100"/>
              <a:buFont typeface="Arial"/>
              <a:buNone/>
            </a:pPr>
            <a:r>
              <a:rPr lang="en-US" sz="2200">
                <a:solidFill>
                  <a:schemeClr val="dk1"/>
                </a:solidFill>
              </a:rPr>
              <a:t> Origami technique is used in air bag where the airbag should be </a:t>
            </a:r>
            <a:r>
              <a:rPr lang="en-US" sz="2200" b="1">
                <a:solidFill>
                  <a:schemeClr val="dk1"/>
                </a:solidFill>
              </a:rPr>
              <a:t>inflated </a:t>
            </a:r>
            <a:r>
              <a:rPr lang="en-US" sz="2200">
                <a:solidFill>
                  <a:schemeClr val="dk1"/>
                </a:solidFill>
              </a:rPr>
              <a:t>in milliseconds and also fit in </a:t>
            </a:r>
            <a:r>
              <a:rPr lang="en-US" sz="2200" b="1">
                <a:solidFill>
                  <a:schemeClr val="dk1"/>
                </a:solidFill>
              </a:rPr>
              <a:t>compact </a:t>
            </a:r>
            <a:r>
              <a:rPr lang="en-US" sz="2200">
                <a:solidFill>
                  <a:schemeClr val="dk1"/>
                </a:solidFill>
              </a:rPr>
              <a:t>place when not in use. It also helps in proper </a:t>
            </a:r>
            <a:r>
              <a:rPr lang="en-US" sz="2200" b="1">
                <a:solidFill>
                  <a:schemeClr val="dk1"/>
                </a:solidFill>
              </a:rPr>
              <a:t>cushioning </a:t>
            </a:r>
            <a:r>
              <a:rPr lang="en-US" sz="2200">
                <a:solidFill>
                  <a:schemeClr val="dk1"/>
                </a:solidFill>
              </a:rPr>
              <a:t>during high speed impact</a:t>
            </a:r>
            <a:endParaRPr sz="2200">
              <a:solidFill>
                <a:schemeClr val="dk1"/>
              </a:solidFill>
            </a:endParaRPr>
          </a:p>
          <a:p>
            <a:pPr marL="90487" marR="0" lvl="0" indent="0" algn="l" rtl="0">
              <a:lnSpc>
                <a:spcPct val="90000"/>
              </a:lnSpc>
              <a:spcBef>
                <a:spcPts val="200"/>
              </a:spcBef>
              <a:spcAft>
                <a:spcPts val="0"/>
              </a:spcAft>
              <a:buNone/>
            </a:pPr>
            <a:endParaRPr sz="2400">
              <a:solidFill>
                <a:schemeClr val="dk1"/>
              </a:solidFill>
              <a:latin typeface="Calibri"/>
              <a:ea typeface="Calibri"/>
              <a:cs typeface="Calibri"/>
              <a:sym typeface="Calibri"/>
            </a:endParaRPr>
          </a:p>
        </p:txBody>
      </p:sp>
      <p:pic>
        <p:nvPicPr>
          <p:cNvPr id="213" name="Google Shape;213;p24"/>
          <p:cNvPicPr preferRelativeResize="0"/>
          <p:nvPr/>
        </p:nvPicPr>
        <p:blipFill>
          <a:blip r:embed="rId3">
            <a:alphaModFix/>
          </a:blip>
          <a:stretch>
            <a:fillRect/>
          </a:stretch>
        </p:blipFill>
        <p:spPr>
          <a:xfrm>
            <a:off x="4461113" y="2013600"/>
            <a:ext cx="4276725" cy="346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30050" y="218501"/>
            <a:ext cx="7683900" cy="23025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t>Origami Robots</a:t>
            </a:r>
            <a:br>
              <a:rPr lang="en-US" sz="4400" b="1" i="0" u="none" strike="noStrike" cap="none">
                <a:solidFill>
                  <a:srgbClr val="375F92"/>
                </a:solidFill>
                <a:latin typeface="Trebuchet MS"/>
                <a:ea typeface="Trebuchet MS"/>
                <a:cs typeface="Trebuchet MS"/>
                <a:sym typeface="Trebuchet MS"/>
              </a:rPr>
            </a:br>
            <a:endParaRPr sz="1400" b="1" i="0" u="none" strike="noStrike" cap="none">
              <a:solidFill>
                <a:srgbClr val="375F92"/>
              </a:solidFill>
              <a:latin typeface="Trebuchet MS"/>
              <a:ea typeface="Trebuchet MS"/>
              <a:cs typeface="Trebuchet MS"/>
              <a:sym typeface="Trebuchet MS"/>
            </a:endParaRPr>
          </a:p>
          <a:p>
            <a:pPr marL="12700" marR="0" lvl="0" indent="0" algn="ctr" rtl="0">
              <a:lnSpc>
                <a:spcPct val="100000"/>
              </a:lnSpc>
              <a:spcBef>
                <a:spcPts val="0"/>
              </a:spcBef>
              <a:spcAft>
                <a:spcPts val="0"/>
              </a:spcAft>
              <a:buClr>
                <a:srgbClr val="000000"/>
              </a:buClr>
              <a:buSzPts val="1400"/>
              <a:buFont typeface="Arial"/>
              <a:buNone/>
            </a:pPr>
            <a:r>
              <a:rPr lang="en-US" sz="2000"/>
              <a:t>Did you know in Solar Panels in compact satellites are folded using Origami patterns so they can get maximum surface area once they open. Same concepts are used to create small foldable robots for novel medical devices like stent</a:t>
            </a:r>
            <a:endParaRPr sz="2000"/>
          </a:p>
          <a:p>
            <a:pPr marL="12700" marR="0" lvl="0" indent="0" algn="ctr" rtl="0">
              <a:lnSpc>
                <a:spcPct val="100000"/>
              </a:lnSpc>
              <a:spcBef>
                <a:spcPts val="0"/>
              </a:spcBef>
              <a:spcAft>
                <a:spcPts val="0"/>
              </a:spcAft>
              <a:buClr>
                <a:srgbClr val="000000"/>
              </a:buClr>
              <a:buSzPts val="1400"/>
              <a:buFont typeface="Arial"/>
              <a:buNone/>
            </a:pPr>
            <a:endParaRPr sz="2000"/>
          </a:p>
          <a:p>
            <a:pPr marL="12700" marR="0" lvl="0" indent="0" algn="ctr" rtl="0">
              <a:lnSpc>
                <a:spcPct val="100000"/>
              </a:lnSpc>
              <a:spcBef>
                <a:spcPts val="0"/>
              </a:spcBef>
              <a:spcAft>
                <a:spcPts val="0"/>
              </a:spcAft>
              <a:buClr>
                <a:srgbClr val="000000"/>
              </a:buClr>
              <a:buSzPts val="1400"/>
              <a:buFont typeface="Arial"/>
              <a:buNone/>
            </a:pPr>
            <a:endParaRPr sz="2000"/>
          </a:p>
        </p:txBody>
      </p:sp>
      <p:sp>
        <p:nvSpPr>
          <p:cNvPr id="46" name="Google Shape;46;p7"/>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 name="Google Shape;47;p7"/>
          <p:cNvSpPr txBox="1">
            <a:spLocks noGrp="1"/>
          </p:cNvSpPr>
          <p:nvPr>
            <p:ph type="ftr" idx="11"/>
          </p:nvPr>
        </p:nvSpPr>
        <p:spPr>
          <a:xfrm>
            <a:off x="1854451" y="6536100"/>
            <a:ext cx="6771000" cy="278700"/>
          </a:xfrm>
          <a:prstGeom prst="rect">
            <a:avLst/>
          </a:prstGeom>
          <a:noFill/>
          <a:ln>
            <a:noFill/>
          </a:ln>
        </p:spPr>
        <p:txBody>
          <a:bodyPr spcFirstLastPara="1" wrap="square" lIns="0" tIns="0" rIns="0" bIns="0" anchor="t" anchorCtr="0">
            <a:noAutofit/>
          </a:bodyPr>
          <a:lstStyle/>
          <a:p>
            <a:pPr marL="12700" marR="0" lvl="0" indent="0" algn="l" rtl="0">
              <a:lnSpc>
                <a:spcPct val="99750"/>
              </a:lnSpc>
              <a:spcBef>
                <a:spcPts val="0"/>
              </a:spcBef>
              <a:spcAft>
                <a:spcPts val="0"/>
              </a:spcAft>
              <a:buClr>
                <a:srgbClr val="000000"/>
              </a:buClr>
              <a:buSzPts val="1400"/>
              <a:buFont typeface="Arial"/>
              <a:buNone/>
            </a:pPr>
            <a:endParaRPr sz="2000" b="1" i="0" u="none" strike="noStrike" cap="none" dirty="0">
              <a:solidFill>
                <a:schemeClr val="lt1"/>
              </a:solidFill>
              <a:latin typeface="Calibri"/>
              <a:ea typeface="Calibri"/>
              <a:cs typeface="Calibri"/>
              <a:sym typeface="Calibri"/>
            </a:endParaRPr>
          </a:p>
        </p:txBody>
      </p:sp>
      <p:pic>
        <p:nvPicPr>
          <p:cNvPr id="48" name="Google Shape;48;p7"/>
          <p:cNvPicPr preferRelativeResize="0"/>
          <p:nvPr/>
        </p:nvPicPr>
        <p:blipFill rotWithShape="1">
          <a:blip r:embed="rId3">
            <a:alphaModFix/>
          </a:blip>
          <a:srcRect l="21112" t="9214" r="10716"/>
          <a:stretch/>
        </p:blipFill>
        <p:spPr>
          <a:xfrm>
            <a:off x="539650" y="3062838"/>
            <a:ext cx="3333650" cy="2677324"/>
          </a:xfrm>
          <a:prstGeom prst="rect">
            <a:avLst/>
          </a:prstGeom>
          <a:noFill/>
          <a:ln>
            <a:noFill/>
          </a:ln>
        </p:spPr>
      </p:pic>
      <p:pic>
        <p:nvPicPr>
          <p:cNvPr id="49" name="Google Shape;49;p7"/>
          <p:cNvPicPr preferRelativeResize="0"/>
          <p:nvPr/>
        </p:nvPicPr>
        <p:blipFill rotWithShape="1">
          <a:blip r:embed="rId4">
            <a:alphaModFix/>
          </a:blip>
          <a:srcRect r="5988"/>
          <a:stretch/>
        </p:blipFill>
        <p:spPr>
          <a:xfrm>
            <a:off x="3873300" y="3062838"/>
            <a:ext cx="4731050" cy="2677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Artificial Robot Muscle</a:t>
            </a:r>
            <a:endParaRPr sz="4400" b="1" i="0" u="none" strike="noStrike" cap="none">
              <a:solidFill>
                <a:srgbClr val="375F92"/>
              </a:solidFill>
              <a:latin typeface="Calibri"/>
              <a:ea typeface="Calibri"/>
              <a:cs typeface="Calibri"/>
              <a:sym typeface="Calibri"/>
            </a:endParaRPr>
          </a:p>
        </p:txBody>
      </p:sp>
      <p:sp>
        <p:nvSpPr>
          <p:cNvPr id="219" name="Google Shape;219;p25"/>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1" name="Google Shape;221;p25"/>
          <p:cNvSpPr txBox="1"/>
          <p:nvPr/>
        </p:nvSpPr>
        <p:spPr>
          <a:xfrm>
            <a:off x="1067400" y="3997175"/>
            <a:ext cx="7009200" cy="2152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200"/>
              </a:spcBef>
              <a:spcAft>
                <a:spcPts val="200"/>
              </a:spcAft>
              <a:buClr>
                <a:schemeClr val="dk1"/>
              </a:buClr>
              <a:buSzPts val="1100"/>
              <a:buFont typeface="Arial"/>
              <a:buNone/>
            </a:pPr>
            <a:r>
              <a:rPr lang="en-US" sz="2200">
                <a:solidFill>
                  <a:schemeClr val="dk1"/>
                </a:solidFill>
              </a:rPr>
              <a:t> Artificial muscle with the help of origami design can lift up to a thousand times its own weight. The muscles could be used to provide extraordinary strength to robots, yet allowing them to operate with precision. It uses law of contraction and expansion</a:t>
            </a:r>
            <a:endParaRPr sz="2400" b="1">
              <a:solidFill>
                <a:schemeClr val="dk1"/>
              </a:solidFill>
              <a:latin typeface="Calibri"/>
              <a:ea typeface="Calibri"/>
              <a:cs typeface="Calibri"/>
              <a:sym typeface="Calibri"/>
            </a:endParaRPr>
          </a:p>
        </p:txBody>
      </p:sp>
      <p:pic>
        <p:nvPicPr>
          <p:cNvPr id="222" name="Google Shape;222;p25"/>
          <p:cNvPicPr preferRelativeResize="0"/>
          <p:nvPr/>
        </p:nvPicPr>
        <p:blipFill>
          <a:blip r:embed="rId3">
            <a:alphaModFix/>
          </a:blip>
          <a:stretch>
            <a:fillRect/>
          </a:stretch>
        </p:blipFill>
        <p:spPr>
          <a:xfrm>
            <a:off x="874975" y="1285535"/>
            <a:ext cx="3714975" cy="2431475"/>
          </a:xfrm>
          <a:prstGeom prst="rect">
            <a:avLst/>
          </a:prstGeom>
          <a:noFill/>
          <a:ln>
            <a:noFill/>
          </a:ln>
        </p:spPr>
      </p:pic>
      <p:pic>
        <p:nvPicPr>
          <p:cNvPr id="223" name="Google Shape;223;p25"/>
          <p:cNvPicPr preferRelativeResize="0"/>
          <p:nvPr/>
        </p:nvPicPr>
        <p:blipFill>
          <a:blip r:embed="rId4">
            <a:alphaModFix/>
          </a:blip>
          <a:stretch>
            <a:fillRect/>
          </a:stretch>
        </p:blipFill>
        <p:spPr>
          <a:xfrm>
            <a:off x="5101250" y="1312700"/>
            <a:ext cx="2752490" cy="2377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Furniture Design</a:t>
            </a:r>
            <a:endParaRPr sz="4400" b="1" i="0" u="none" strike="noStrike" cap="none">
              <a:solidFill>
                <a:srgbClr val="375F92"/>
              </a:solidFill>
              <a:latin typeface="Calibri"/>
              <a:ea typeface="Calibri"/>
              <a:cs typeface="Calibri"/>
              <a:sym typeface="Calibri"/>
            </a:endParaRPr>
          </a:p>
        </p:txBody>
      </p:sp>
      <p:sp>
        <p:nvSpPr>
          <p:cNvPr id="229" name="Google Shape;229;p26"/>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 name="Google Shape;231;p26"/>
          <p:cNvSpPr txBox="1"/>
          <p:nvPr/>
        </p:nvSpPr>
        <p:spPr>
          <a:xfrm>
            <a:off x="1067400" y="4690650"/>
            <a:ext cx="7009200" cy="1078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200"/>
              </a:spcBef>
              <a:spcAft>
                <a:spcPts val="200"/>
              </a:spcAft>
              <a:buNone/>
            </a:pPr>
            <a:r>
              <a:rPr lang="en-US" sz="2200">
                <a:solidFill>
                  <a:srgbClr val="1CADE4"/>
                </a:solidFill>
              </a:rPr>
              <a:t> </a:t>
            </a:r>
            <a:r>
              <a:rPr lang="en-US" sz="2200">
                <a:solidFill>
                  <a:schemeClr val="dk1"/>
                </a:solidFill>
              </a:rPr>
              <a:t>Origami can add value to Furniture design in beauty, uniqueness, space management and comfort</a:t>
            </a:r>
            <a:endParaRPr sz="2400" b="1">
              <a:solidFill>
                <a:schemeClr val="dk1"/>
              </a:solidFill>
              <a:latin typeface="Calibri"/>
              <a:ea typeface="Calibri"/>
              <a:cs typeface="Calibri"/>
              <a:sym typeface="Calibri"/>
            </a:endParaRPr>
          </a:p>
        </p:txBody>
      </p:sp>
      <p:pic>
        <p:nvPicPr>
          <p:cNvPr id="232" name="Google Shape;232;p26"/>
          <p:cNvPicPr preferRelativeResize="0"/>
          <p:nvPr/>
        </p:nvPicPr>
        <p:blipFill>
          <a:blip r:embed="rId3">
            <a:alphaModFix/>
          </a:blip>
          <a:stretch>
            <a:fillRect/>
          </a:stretch>
        </p:blipFill>
        <p:spPr>
          <a:xfrm>
            <a:off x="479775" y="1312700"/>
            <a:ext cx="4711550" cy="3116875"/>
          </a:xfrm>
          <a:prstGeom prst="rect">
            <a:avLst/>
          </a:prstGeom>
          <a:noFill/>
          <a:ln>
            <a:noFill/>
          </a:ln>
        </p:spPr>
      </p:pic>
      <p:pic>
        <p:nvPicPr>
          <p:cNvPr id="233" name="Google Shape;233;p26"/>
          <p:cNvPicPr preferRelativeResize="0"/>
          <p:nvPr/>
        </p:nvPicPr>
        <p:blipFill>
          <a:blip r:embed="rId4">
            <a:alphaModFix/>
          </a:blip>
          <a:stretch>
            <a:fillRect/>
          </a:stretch>
        </p:blipFill>
        <p:spPr>
          <a:xfrm>
            <a:off x="5547353" y="1312700"/>
            <a:ext cx="3116875" cy="3116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Architectural Design</a:t>
            </a:r>
            <a:endParaRPr sz="4400" b="1" i="0" u="none" strike="noStrike" cap="none">
              <a:solidFill>
                <a:srgbClr val="375F92"/>
              </a:solidFill>
              <a:latin typeface="Calibri"/>
              <a:ea typeface="Calibri"/>
              <a:cs typeface="Calibri"/>
              <a:sym typeface="Calibri"/>
            </a:endParaRPr>
          </a:p>
        </p:txBody>
      </p:sp>
      <p:sp>
        <p:nvSpPr>
          <p:cNvPr id="239" name="Google Shape;239;p27"/>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 name="Google Shape;241;p27"/>
          <p:cNvSpPr txBox="1"/>
          <p:nvPr/>
        </p:nvSpPr>
        <p:spPr>
          <a:xfrm>
            <a:off x="3867525" y="3650150"/>
            <a:ext cx="4896900" cy="2578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200"/>
              </a:spcBef>
              <a:spcAft>
                <a:spcPts val="0"/>
              </a:spcAft>
              <a:buClr>
                <a:schemeClr val="dk1"/>
              </a:buClr>
              <a:buSzPts val="1100"/>
              <a:buFont typeface="Arial"/>
              <a:buNone/>
            </a:pPr>
            <a:r>
              <a:rPr lang="en-US" sz="2200">
                <a:solidFill>
                  <a:schemeClr val="dk1"/>
                </a:solidFill>
              </a:rPr>
              <a:t>Portable compact shelter for emergencies &amp; disaster : light &amp; fast.</a:t>
            </a:r>
            <a:endParaRPr sz="2200">
              <a:solidFill>
                <a:schemeClr val="dk1"/>
              </a:solidFill>
            </a:endParaRPr>
          </a:p>
          <a:p>
            <a:pPr marL="0" lvl="0" indent="0" algn="l" rtl="0">
              <a:lnSpc>
                <a:spcPct val="90000"/>
              </a:lnSpc>
              <a:spcBef>
                <a:spcPts val="1200"/>
              </a:spcBef>
              <a:spcAft>
                <a:spcPts val="0"/>
              </a:spcAft>
              <a:buClr>
                <a:schemeClr val="dk1"/>
              </a:buClr>
              <a:buSzPts val="1100"/>
              <a:buFont typeface="Arial"/>
              <a:buNone/>
            </a:pPr>
            <a:r>
              <a:rPr lang="en-US" sz="2200">
                <a:solidFill>
                  <a:schemeClr val="dk1"/>
                </a:solidFill>
              </a:rPr>
              <a:t>Origami based facade is used to control light and temperature. There are many application in Interior design as well</a:t>
            </a:r>
            <a:endParaRPr sz="2200">
              <a:solidFill>
                <a:schemeClr val="dk1"/>
              </a:solidFill>
            </a:endParaRPr>
          </a:p>
          <a:p>
            <a:pPr marL="0" marR="0" lvl="0" indent="0" algn="l" rtl="0">
              <a:lnSpc>
                <a:spcPct val="90000"/>
              </a:lnSpc>
              <a:spcBef>
                <a:spcPts val="200"/>
              </a:spcBef>
              <a:spcAft>
                <a:spcPts val="0"/>
              </a:spcAft>
              <a:buNone/>
            </a:pPr>
            <a:endParaRPr sz="2400" b="1">
              <a:solidFill>
                <a:schemeClr val="dk1"/>
              </a:solidFill>
              <a:latin typeface="Calibri"/>
              <a:ea typeface="Calibri"/>
              <a:cs typeface="Calibri"/>
              <a:sym typeface="Calibri"/>
            </a:endParaRPr>
          </a:p>
        </p:txBody>
      </p:sp>
      <p:pic>
        <p:nvPicPr>
          <p:cNvPr id="242" name="Google Shape;242;p27"/>
          <p:cNvPicPr preferRelativeResize="0"/>
          <p:nvPr/>
        </p:nvPicPr>
        <p:blipFill>
          <a:blip r:embed="rId3">
            <a:alphaModFix/>
          </a:blip>
          <a:stretch>
            <a:fillRect/>
          </a:stretch>
        </p:blipFill>
        <p:spPr>
          <a:xfrm>
            <a:off x="379575" y="3851850"/>
            <a:ext cx="3330857" cy="2377150"/>
          </a:xfrm>
          <a:prstGeom prst="rect">
            <a:avLst/>
          </a:prstGeom>
          <a:noFill/>
          <a:ln>
            <a:noFill/>
          </a:ln>
        </p:spPr>
      </p:pic>
      <p:pic>
        <p:nvPicPr>
          <p:cNvPr id="243" name="Google Shape;243;p27"/>
          <p:cNvPicPr preferRelativeResize="0"/>
          <p:nvPr/>
        </p:nvPicPr>
        <p:blipFill>
          <a:blip r:embed="rId4">
            <a:alphaModFix/>
          </a:blip>
          <a:stretch>
            <a:fillRect/>
          </a:stretch>
        </p:blipFill>
        <p:spPr>
          <a:xfrm>
            <a:off x="1932732" y="1273013"/>
            <a:ext cx="5278538" cy="2377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8" name="Google Shape;248;p28"/>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Learning Folds</a:t>
            </a:r>
            <a:endParaRPr sz="4400" b="1" i="0" u="none" strike="noStrike" cap="none">
              <a:solidFill>
                <a:srgbClr val="375F92"/>
              </a:solidFill>
              <a:latin typeface="Calibri"/>
              <a:ea typeface="Calibri"/>
              <a:cs typeface="Calibri"/>
              <a:sym typeface="Calibri"/>
            </a:endParaRPr>
          </a:p>
        </p:txBody>
      </p:sp>
      <p:sp>
        <p:nvSpPr>
          <p:cNvPr id="249" name="Google Shape;249;p28"/>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51" name="Google Shape;251;p28"/>
          <p:cNvPicPr preferRelativeResize="0"/>
          <p:nvPr/>
        </p:nvPicPr>
        <p:blipFill>
          <a:blip r:embed="rId3">
            <a:alphaModFix/>
          </a:blip>
          <a:stretch>
            <a:fillRect/>
          </a:stretch>
        </p:blipFill>
        <p:spPr>
          <a:xfrm>
            <a:off x="736075" y="2160085"/>
            <a:ext cx="3449024" cy="2244888"/>
          </a:xfrm>
          <a:prstGeom prst="rect">
            <a:avLst/>
          </a:prstGeom>
          <a:noFill/>
          <a:ln>
            <a:noFill/>
          </a:ln>
        </p:spPr>
      </p:pic>
      <p:pic>
        <p:nvPicPr>
          <p:cNvPr id="252" name="Google Shape;252;p28"/>
          <p:cNvPicPr preferRelativeResize="0"/>
          <p:nvPr/>
        </p:nvPicPr>
        <p:blipFill>
          <a:blip r:embed="rId4">
            <a:alphaModFix/>
          </a:blip>
          <a:stretch>
            <a:fillRect/>
          </a:stretch>
        </p:blipFill>
        <p:spPr>
          <a:xfrm>
            <a:off x="5143275" y="2178240"/>
            <a:ext cx="3389990" cy="2208575"/>
          </a:xfrm>
          <a:prstGeom prst="rect">
            <a:avLst/>
          </a:prstGeom>
          <a:noFill/>
          <a:ln>
            <a:noFill/>
          </a:ln>
        </p:spPr>
      </p:pic>
      <p:sp>
        <p:nvSpPr>
          <p:cNvPr id="253" name="Google Shape;253;p28"/>
          <p:cNvSpPr txBox="1"/>
          <p:nvPr/>
        </p:nvSpPr>
        <p:spPr>
          <a:xfrm>
            <a:off x="610720" y="4153125"/>
            <a:ext cx="2548800" cy="544800"/>
          </a:xfrm>
          <a:prstGeom prst="rect">
            <a:avLst/>
          </a:prstGeom>
          <a:noFill/>
          <a:ln>
            <a:noFill/>
          </a:ln>
        </p:spPr>
        <p:txBody>
          <a:bodyPr spcFirstLastPara="1" wrap="square" lIns="91425" tIns="91425" rIns="91425" bIns="91425" anchor="t" anchorCtr="0">
            <a:noAutofit/>
          </a:bodyPr>
          <a:lstStyle/>
          <a:p>
            <a:pPr marL="90487" marR="0" lvl="0" indent="-152400" algn="ctr" rtl="0">
              <a:lnSpc>
                <a:spcPct val="90000"/>
              </a:lnSpc>
              <a:spcBef>
                <a:spcPts val="0"/>
              </a:spcBef>
              <a:spcAft>
                <a:spcPts val="0"/>
              </a:spcAft>
              <a:buClr>
                <a:srgbClr val="1CADE4"/>
              </a:buClr>
              <a:buSzPts val="2400"/>
              <a:buFont typeface="Questrial"/>
              <a:buChar char=" "/>
            </a:pPr>
            <a:r>
              <a:rPr lang="en-US" sz="2400" b="1">
                <a:solidFill>
                  <a:schemeClr val="dk1"/>
                </a:solidFill>
                <a:latin typeface="Calibri"/>
                <a:ea typeface="Calibri"/>
                <a:cs typeface="Calibri"/>
                <a:sym typeface="Calibri"/>
              </a:rPr>
              <a:t>Mountain Fold</a:t>
            </a:r>
            <a:endParaRPr sz="2400">
              <a:solidFill>
                <a:schemeClr val="dk1"/>
              </a:solidFill>
              <a:latin typeface="Calibri"/>
              <a:ea typeface="Calibri"/>
              <a:cs typeface="Calibri"/>
              <a:sym typeface="Calibri"/>
            </a:endParaRPr>
          </a:p>
        </p:txBody>
      </p:sp>
      <p:sp>
        <p:nvSpPr>
          <p:cNvPr id="254" name="Google Shape;254;p28"/>
          <p:cNvSpPr txBox="1"/>
          <p:nvPr/>
        </p:nvSpPr>
        <p:spPr>
          <a:xfrm>
            <a:off x="5563870" y="4153125"/>
            <a:ext cx="2548800" cy="544800"/>
          </a:xfrm>
          <a:prstGeom prst="rect">
            <a:avLst/>
          </a:prstGeom>
          <a:noFill/>
          <a:ln>
            <a:noFill/>
          </a:ln>
        </p:spPr>
        <p:txBody>
          <a:bodyPr spcFirstLastPara="1" wrap="square" lIns="91425" tIns="91425" rIns="91425" bIns="91425" anchor="t" anchorCtr="0">
            <a:noAutofit/>
          </a:bodyPr>
          <a:lstStyle/>
          <a:p>
            <a:pPr marL="90487" marR="0" lvl="0" indent="-152400" algn="ctr" rtl="0">
              <a:lnSpc>
                <a:spcPct val="90000"/>
              </a:lnSpc>
              <a:spcBef>
                <a:spcPts val="0"/>
              </a:spcBef>
              <a:spcAft>
                <a:spcPts val="0"/>
              </a:spcAft>
              <a:buClr>
                <a:srgbClr val="1CADE4"/>
              </a:buClr>
              <a:buSzPts val="2400"/>
              <a:buFont typeface="Questrial"/>
              <a:buChar char=" "/>
            </a:pPr>
            <a:r>
              <a:rPr lang="en-US" sz="2400" b="1">
                <a:solidFill>
                  <a:schemeClr val="dk1"/>
                </a:solidFill>
                <a:latin typeface="Calibri"/>
                <a:ea typeface="Calibri"/>
                <a:cs typeface="Calibri"/>
                <a:sym typeface="Calibri"/>
              </a:rPr>
              <a:t>Valley Fold</a:t>
            </a:r>
            <a:endParaRPr sz="2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Google Shape;259;p29"/>
          <p:cNvSpPr txBox="1">
            <a:spLocks noGrp="1"/>
          </p:cNvSpPr>
          <p:nvPr>
            <p:ph type="title"/>
          </p:nvPr>
        </p:nvSpPr>
        <p:spPr>
          <a:xfrm>
            <a:off x="1091850" y="464900"/>
            <a:ext cx="6960300" cy="1370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Let’s Make Origami Transforming Ninja Star</a:t>
            </a:r>
            <a:endParaRPr sz="4400" b="1" i="0" u="none" strike="noStrike" cap="none">
              <a:solidFill>
                <a:srgbClr val="375F92"/>
              </a:solidFill>
              <a:latin typeface="Calibri"/>
              <a:ea typeface="Calibri"/>
              <a:cs typeface="Calibri"/>
              <a:sym typeface="Calibri"/>
            </a:endParaRPr>
          </a:p>
        </p:txBody>
      </p:sp>
      <p:sp>
        <p:nvSpPr>
          <p:cNvPr id="260" name="Google Shape;260;p29"/>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 name="Google Shape;262;p29"/>
          <p:cNvSpPr txBox="1"/>
          <p:nvPr/>
        </p:nvSpPr>
        <p:spPr>
          <a:xfrm>
            <a:off x="-4154200" y="5909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63" name="Google Shape;263;p29" descr="Image result for origami ninja star"/>
          <p:cNvPicPr preferRelativeResize="0"/>
          <p:nvPr/>
        </p:nvPicPr>
        <p:blipFill>
          <a:blip r:embed="rId3">
            <a:alphaModFix/>
          </a:blip>
          <a:stretch>
            <a:fillRect/>
          </a:stretch>
        </p:blipFill>
        <p:spPr>
          <a:xfrm>
            <a:off x="1431088" y="2185900"/>
            <a:ext cx="6281813" cy="35335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Digital Fabrication &amp; Origami</a:t>
            </a:r>
            <a:endParaRPr sz="4400" b="1" i="0" u="none" strike="noStrike" cap="none">
              <a:solidFill>
                <a:srgbClr val="375F92"/>
              </a:solidFill>
              <a:latin typeface="Calibri"/>
              <a:ea typeface="Calibri"/>
              <a:cs typeface="Calibri"/>
              <a:sym typeface="Calibri"/>
            </a:endParaRPr>
          </a:p>
        </p:txBody>
      </p:sp>
      <p:sp>
        <p:nvSpPr>
          <p:cNvPr id="269" name="Google Shape;269;p30"/>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71" name="Google Shape;271;p30" descr="A team of MIT researchers have developed a printable origami robot that folds itself up from a flat sheet of plastic when heated and measures about a centimeter from front to back. (Learn more: http://mitne.ws/1HwBZro)&#10;&#10;Weighing only a third of a gram, the robot can swim, climb an incline, traverse rough terrain, and carry a load twice its weight.&#10;&#10;Video: Melanie Gonick/MIT&#10;&#10;Additional footage: Shuhei Miyashita&#10;Music sampled from &quot;Master&quot; by Blue Dot Sessions&#10;http://freemusicarchive.org/music/Blue_Dot_Sessions/Modul_Kalimba/Master_1659&#10;https://creativecommons.org/licenses/by-nc/4.0/" title="Robot Origami: Robot self-folds, walks, and completes tasks">
            <a:hlinkClick r:id="rId3"/>
          </p:cNvPr>
          <p:cNvPicPr preferRelativeResize="0"/>
          <p:nvPr/>
        </p:nvPicPr>
        <p:blipFill>
          <a:blip r:embed="rId4">
            <a:alphaModFix/>
          </a:blip>
          <a:stretch>
            <a:fillRect/>
          </a:stretch>
        </p:blipFill>
        <p:spPr>
          <a:xfrm>
            <a:off x="1557600" y="1390429"/>
            <a:ext cx="6028800" cy="452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75"/>
        <p:cNvGrpSpPr/>
        <p:nvPr/>
      </p:nvGrpSpPr>
      <p:grpSpPr>
        <a:xfrm>
          <a:off x="0" y="0"/>
          <a:ext cx="0" cy="0"/>
          <a:chOff x="0" y="0"/>
          <a:chExt cx="0" cy="0"/>
        </a:xfrm>
      </p:grpSpPr>
      <p:sp>
        <p:nvSpPr>
          <p:cNvPr id="276" name="Google Shape;276;p31"/>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Let’s Make Origami Robot</a:t>
            </a:r>
            <a:endParaRPr sz="4400" b="1" i="0" u="none" strike="noStrike" cap="none">
              <a:solidFill>
                <a:srgbClr val="375F92"/>
              </a:solidFill>
              <a:latin typeface="Calibri"/>
              <a:ea typeface="Calibri"/>
              <a:cs typeface="Calibri"/>
              <a:sym typeface="Calibri"/>
            </a:endParaRPr>
          </a:p>
        </p:txBody>
      </p:sp>
      <p:sp>
        <p:nvSpPr>
          <p:cNvPr id="277" name="Google Shape;277;p31"/>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79" name="Google Shape;279;p31"/>
          <p:cNvPicPr preferRelativeResize="0"/>
          <p:nvPr/>
        </p:nvPicPr>
        <p:blipFill>
          <a:blip r:embed="rId3">
            <a:alphaModFix/>
          </a:blip>
          <a:stretch>
            <a:fillRect/>
          </a:stretch>
        </p:blipFill>
        <p:spPr>
          <a:xfrm>
            <a:off x="1204377" y="1249313"/>
            <a:ext cx="6735247" cy="5045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Mountain Folds</a:t>
            </a:r>
            <a:endParaRPr sz="4400" b="1" i="0" u="none" strike="noStrike" cap="none">
              <a:solidFill>
                <a:srgbClr val="375F92"/>
              </a:solidFill>
              <a:latin typeface="Calibri"/>
              <a:ea typeface="Calibri"/>
              <a:cs typeface="Calibri"/>
              <a:sym typeface="Calibri"/>
            </a:endParaRPr>
          </a:p>
        </p:txBody>
      </p:sp>
      <p:sp>
        <p:nvSpPr>
          <p:cNvPr id="285" name="Google Shape;285;p32"/>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87" name="Google Shape;287;p32"/>
          <p:cNvPicPr preferRelativeResize="0"/>
          <p:nvPr/>
        </p:nvPicPr>
        <p:blipFill rotWithShape="1">
          <a:blip r:embed="rId3">
            <a:alphaModFix/>
          </a:blip>
          <a:srcRect/>
          <a:stretch/>
        </p:blipFill>
        <p:spPr>
          <a:xfrm rot="5400000">
            <a:off x="2278660" y="-521798"/>
            <a:ext cx="4586700" cy="8379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2" name="Google Shape;292;p33"/>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Mountain Folds</a:t>
            </a:r>
            <a:endParaRPr sz="4400" b="1" i="0" u="none" strike="noStrike" cap="none">
              <a:solidFill>
                <a:srgbClr val="375F92"/>
              </a:solidFill>
              <a:latin typeface="Calibri"/>
              <a:ea typeface="Calibri"/>
              <a:cs typeface="Calibri"/>
              <a:sym typeface="Calibri"/>
            </a:endParaRPr>
          </a:p>
        </p:txBody>
      </p:sp>
      <p:sp>
        <p:nvSpPr>
          <p:cNvPr id="293" name="Google Shape;293;p33"/>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95" name="Google Shape;295;p33"/>
          <p:cNvPicPr preferRelativeResize="0"/>
          <p:nvPr/>
        </p:nvPicPr>
        <p:blipFill rotWithShape="1">
          <a:blip r:embed="rId3">
            <a:alphaModFix/>
          </a:blip>
          <a:srcRect/>
          <a:stretch/>
        </p:blipFill>
        <p:spPr>
          <a:xfrm>
            <a:off x="1326450" y="1258975"/>
            <a:ext cx="6491100" cy="486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Valley Folds</a:t>
            </a:r>
            <a:endParaRPr sz="4400" b="1" i="0" u="none" strike="noStrike" cap="none">
              <a:solidFill>
                <a:srgbClr val="375F92"/>
              </a:solidFill>
              <a:latin typeface="Calibri"/>
              <a:ea typeface="Calibri"/>
              <a:cs typeface="Calibri"/>
              <a:sym typeface="Calibri"/>
            </a:endParaRPr>
          </a:p>
        </p:txBody>
      </p:sp>
      <p:sp>
        <p:nvSpPr>
          <p:cNvPr id="301" name="Google Shape;301;p34"/>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03" name="Google Shape;303;p34"/>
          <p:cNvPicPr preferRelativeResize="0"/>
          <p:nvPr/>
        </p:nvPicPr>
        <p:blipFill rotWithShape="1">
          <a:blip r:embed="rId3">
            <a:alphaModFix/>
          </a:blip>
          <a:srcRect/>
          <a:stretch/>
        </p:blipFill>
        <p:spPr>
          <a:xfrm rot="5400000">
            <a:off x="2278659" y="-499298"/>
            <a:ext cx="4586700" cy="8379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047136" y="282067"/>
            <a:ext cx="7167716" cy="636269"/>
          </a:xfrm>
          <a:prstGeom prst="rect">
            <a:avLst/>
          </a:prstGeom>
          <a:noFill/>
          <a:ln>
            <a:noFill/>
          </a:ln>
        </p:spPr>
        <p:txBody>
          <a:bodyPr spcFirstLastPara="1" wrap="square" lIns="0" tIns="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a:t>Index</a:t>
            </a:r>
            <a:endParaRPr/>
          </a:p>
        </p:txBody>
      </p:sp>
      <p:sp>
        <p:nvSpPr>
          <p:cNvPr id="55" name="Google Shape;55;p8"/>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 name="Google Shape;57;p8"/>
          <p:cNvSpPr txBox="1"/>
          <p:nvPr/>
        </p:nvSpPr>
        <p:spPr>
          <a:xfrm>
            <a:off x="1047125" y="1415850"/>
            <a:ext cx="7300500" cy="3981900"/>
          </a:xfrm>
          <a:prstGeom prst="rect">
            <a:avLst/>
          </a:prstGeom>
          <a:noFill/>
          <a:ln>
            <a:noFill/>
          </a:ln>
        </p:spPr>
        <p:txBody>
          <a:bodyPr spcFirstLastPara="1" wrap="square" lIns="0" tIns="12050" rIns="0" bIns="0" anchor="t" anchorCtr="0">
            <a:noAutofit/>
          </a:bodyPr>
          <a:lstStyle/>
          <a:p>
            <a:pPr marL="457200" marR="5080" lvl="0" indent="-406400" algn="l" rtl="0">
              <a:lnSpc>
                <a:spcPct val="150000"/>
              </a:lnSpc>
              <a:spcBef>
                <a:spcPts val="0"/>
              </a:spcBef>
              <a:spcAft>
                <a:spcPts val="0"/>
              </a:spcAft>
              <a:buClr>
                <a:srgbClr val="375F92"/>
              </a:buClr>
              <a:buSzPts val="2800"/>
              <a:buFont typeface="Calibri"/>
              <a:buChar char="❏"/>
            </a:pPr>
            <a:r>
              <a:rPr lang="en-US" sz="2800" b="0" i="0" u="none" strike="noStrike" cap="none">
                <a:solidFill>
                  <a:srgbClr val="375F92"/>
                </a:solidFill>
                <a:latin typeface="Calibri"/>
                <a:ea typeface="Calibri"/>
                <a:cs typeface="Calibri"/>
                <a:sym typeface="Calibri"/>
              </a:rPr>
              <a:t>Let</a:t>
            </a:r>
            <a:r>
              <a:rPr lang="en-US" sz="2800">
                <a:solidFill>
                  <a:srgbClr val="375F92"/>
                </a:solidFill>
                <a:latin typeface="Calibri"/>
                <a:ea typeface="Calibri"/>
                <a:cs typeface="Calibri"/>
                <a:sym typeface="Calibri"/>
              </a:rPr>
              <a:t>’</a:t>
            </a:r>
            <a:r>
              <a:rPr lang="en-US" sz="2800" b="0" i="0" u="none" strike="noStrike" cap="none">
                <a:solidFill>
                  <a:srgbClr val="375F92"/>
                </a:solidFill>
                <a:latin typeface="Calibri"/>
                <a:ea typeface="Calibri"/>
                <a:cs typeface="Calibri"/>
                <a:sym typeface="Calibri"/>
              </a:rPr>
              <a:t>s get to know – </a:t>
            </a:r>
            <a:r>
              <a:rPr lang="en-US" sz="2800">
                <a:solidFill>
                  <a:srgbClr val="375F92"/>
                </a:solidFill>
                <a:latin typeface="Calibri"/>
                <a:ea typeface="Calibri"/>
                <a:cs typeface="Calibri"/>
                <a:sym typeface="Calibri"/>
              </a:rPr>
              <a:t>Contents in </a:t>
            </a:r>
            <a:r>
              <a:rPr lang="en-US" sz="2800" b="0" i="0" u="none" strike="noStrike" cap="none">
                <a:solidFill>
                  <a:srgbClr val="375F92"/>
                </a:solidFill>
                <a:latin typeface="Calibri"/>
                <a:ea typeface="Calibri"/>
                <a:cs typeface="Calibri"/>
                <a:sym typeface="Calibri"/>
              </a:rPr>
              <a:t>the kit</a:t>
            </a:r>
            <a:endParaRPr sz="2800" b="0" i="0" u="none" strike="noStrike" cap="none">
              <a:solidFill>
                <a:srgbClr val="375F92"/>
              </a:solidFill>
              <a:latin typeface="Calibri"/>
              <a:ea typeface="Calibri"/>
              <a:cs typeface="Calibri"/>
              <a:sym typeface="Calibri"/>
            </a:endParaRPr>
          </a:p>
          <a:p>
            <a:pPr marL="457200" marR="5080" lvl="0" indent="-406400" algn="l" rtl="0">
              <a:lnSpc>
                <a:spcPct val="150000"/>
              </a:lnSpc>
              <a:spcBef>
                <a:spcPts val="0"/>
              </a:spcBef>
              <a:spcAft>
                <a:spcPts val="0"/>
              </a:spcAft>
              <a:buClr>
                <a:srgbClr val="375F92"/>
              </a:buClr>
              <a:buSzPts val="2800"/>
              <a:buFont typeface="Calibri"/>
              <a:buChar char="❏"/>
            </a:pPr>
            <a:r>
              <a:rPr lang="en-US" sz="2800" b="0" i="0" u="none" strike="noStrike" cap="none">
                <a:solidFill>
                  <a:srgbClr val="375F92"/>
                </a:solidFill>
                <a:latin typeface="Calibri"/>
                <a:ea typeface="Calibri"/>
                <a:cs typeface="Calibri"/>
                <a:sym typeface="Calibri"/>
              </a:rPr>
              <a:t>Introduction to </a:t>
            </a:r>
            <a:r>
              <a:rPr lang="en-US" sz="2800">
                <a:solidFill>
                  <a:srgbClr val="375F92"/>
                </a:solidFill>
                <a:latin typeface="Calibri"/>
                <a:ea typeface="Calibri"/>
                <a:cs typeface="Calibri"/>
                <a:sym typeface="Calibri"/>
              </a:rPr>
              <a:t>Origami</a:t>
            </a:r>
            <a:r>
              <a:rPr lang="en-US" sz="2800" b="0" i="0" u="none" strike="noStrike" cap="none">
                <a:solidFill>
                  <a:srgbClr val="375F92"/>
                </a:solidFill>
                <a:latin typeface="Calibri"/>
                <a:ea typeface="Calibri"/>
                <a:cs typeface="Calibri"/>
                <a:sym typeface="Calibri"/>
              </a:rPr>
              <a:t> </a:t>
            </a:r>
            <a:endParaRPr/>
          </a:p>
          <a:p>
            <a:pPr marL="457200" marR="5080" lvl="0" indent="-406400" algn="l" rtl="0">
              <a:lnSpc>
                <a:spcPct val="150000"/>
              </a:lnSpc>
              <a:spcBef>
                <a:spcPts val="0"/>
              </a:spcBef>
              <a:spcAft>
                <a:spcPts val="0"/>
              </a:spcAft>
              <a:buClr>
                <a:srgbClr val="375F92"/>
              </a:buClr>
              <a:buSzPts val="2800"/>
              <a:buFont typeface="Calibri"/>
              <a:buChar char="❏"/>
            </a:pPr>
            <a:r>
              <a:rPr lang="en-US" sz="2800">
                <a:solidFill>
                  <a:srgbClr val="375F92"/>
                </a:solidFill>
                <a:latin typeface="Calibri"/>
                <a:ea typeface="Calibri"/>
                <a:cs typeface="Calibri"/>
                <a:sym typeface="Calibri"/>
              </a:rPr>
              <a:t>Applications of Origami</a:t>
            </a:r>
            <a:endParaRPr sz="2800">
              <a:solidFill>
                <a:srgbClr val="375F92"/>
              </a:solidFill>
              <a:latin typeface="Calibri"/>
              <a:ea typeface="Calibri"/>
              <a:cs typeface="Calibri"/>
              <a:sym typeface="Calibri"/>
            </a:endParaRPr>
          </a:p>
          <a:p>
            <a:pPr marL="457200" marR="5080" lvl="0" indent="-406400" algn="l" rtl="0">
              <a:lnSpc>
                <a:spcPct val="150000"/>
              </a:lnSpc>
              <a:spcBef>
                <a:spcPts val="0"/>
              </a:spcBef>
              <a:spcAft>
                <a:spcPts val="0"/>
              </a:spcAft>
              <a:buClr>
                <a:srgbClr val="375F92"/>
              </a:buClr>
              <a:buSzPts val="2800"/>
              <a:buFont typeface="Calibri"/>
              <a:buChar char="❏"/>
            </a:pPr>
            <a:r>
              <a:rPr lang="en-US" sz="2800">
                <a:solidFill>
                  <a:srgbClr val="375F92"/>
                </a:solidFill>
                <a:latin typeface="Calibri"/>
                <a:ea typeface="Calibri"/>
                <a:cs typeface="Calibri"/>
                <a:sym typeface="Calibri"/>
              </a:rPr>
              <a:t>Learning folds in Origami</a:t>
            </a:r>
            <a:endParaRPr sz="2800" b="0" i="0" u="none" strike="noStrike" cap="none">
              <a:solidFill>
                <a:srgbClr val="375F92"/>
              </a:solidFill>
              <a:latin typeface="Calibri"/>
              <a:ea typeface="Calibri"/>
              <a:cs typeface="Calibri"/>
              <a:sym typeface="Calibri"/>
            </a:endParaRPr>
          </a:p>
          <a:p>
            <a:pPr marL="457200" marR="5080" lvl="0" indent="-406400" algn="l" rtl="0">
              <a:lnSpc>
                <a:spcPct val="150000"/>
              </a:lnSpc>
              <a:spcBef>
                <a:spcPts val="0"/>
              </a:spcBef>
              <a:spcAft>
                <a:spcPts val="0"/>
              </a:spcAft>
              <a:buClr>
                <a:srgbClr val="375F92"/>
              </a:buClr>
              <a:buSzPts val="2800"/>
              <a:buFont typeface="Calibri"/>
              <a:buChar char="❏"/>
            </a:pPr>
            <a:r>
              <a:rPr lang="en-US" sz="2800">
                <a:solidFill>
                  <a:srgbClr val="375F92"/>
                </a:solidFill>
                <a:latin typeface="Calibri"/>
                <a:ea typeface="Calibri"/>
                <a:cs typeface="Calibri"/>
                <a:sym typeface="Calibri"/>
              </a:rPr>
              <a:t>Adding Digital Fabrication to Origami</a:t>
            </a:r>
            <a:endParaRPr sz="2800">
              <a:solidFill>
                <a:srgbClr val="375F92"/>
              </a:solidFill>
              <a:latin typeface="Calibri"/>
              <a:ea typeface="Calibri"/>
              <a:cs typeface="Calibri"/>
              <a:sym typeface="Calibri"/>
            </a:endParaRPr>
          </a:p>
          <a:p>
            <a:pPr marL="457200" marR="5080" lvl="0" indent="-406400" algn="l" rtl="0">
              <a:lnSpc>
                <a:spcPct val="150000"/>
              </a:lnSpc>
              <a:spcBef>
                <a:spcPts val="0"/>
              </a:spcBef>
              <a:spcAft>
                <a:spcPts val="0"/>
              </a:spcAft>
              <a:buClr>
                <a:srgbClr val="375F92"/>
              </a:buClr>
              <a:buSzPts val="2800"/>
              <a:buFont typeface="Calibri"/>
              <a:buChar char="❏"/>
            </a:pPr>
            <a:r>
              <a:rPr lang="en-US" sz="2800">
                <a:solidFill>
                  <a:srgbClr val="375F92"/>
                </a:solidFill>
                <a:latin typeface="Calibri"/>
                <a:ea typeface="Calibri"/>
                <a:cs typeface="Calibri"/>
                <a:sym typeface="Calibri"/>
              </a:rPr>
              <a:t>Making Origami Robot</a:t>
            </a:r>
            <a:endParaRPr sz="2800">
              <a:solidFill>
                <a:srgbClr val="375F92"/>
              </a:solidFill>
              <a:latin typeface="Calibri"/>
              <a:ea typeface="Calibri"/>
              <a:cs typeface="Calibri"/>
              <a:sym typeface="Calibri"/>
            </a:endParaRPr>
          </a:p>
          <a:p>
            <a:pPr marL="12700" marR="0" lvl="0" indent="0" algn="l" rtl="0">
              <a:lnSpc>
                <a:spcPct val="150000"/>
              </a:lnSpc>
              <a:spcBef>
                <a:spcPts val="0"/>
              </a:spcBef>
              <a:spcAft>
                <a:spcPts val="0"/>
              </a:spcAft>
              <a:buClr>
                <a:srgbClr val="000000"/>
              </a:buClr>
              <a:buSzPts val="1400"/>
              <a:buFont typeface="Arial"/>
              <a:buNone/>
            </a:pPr>
            <a:endParaRPr sz="3600" b="1" i="0" u="none" strike="noStrike" cap="none">
              <a:solidFill>
                <a:srgbClr val="375F92"/>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07"/>
        <p:cNvGrpSpPr/>
        <p:nvPr/>
      </p:nvGrpSpPr>
      <p:grpSpPr>
        <a:xfrm>
          <a:off x="0" y="0"/>
          <a:ext cx="0" cy="0"/>
          <a:chOff x="0" y="0"/>
          <a:chExt cx="0" cy="0"/>
        </a:xfrm>
      </p:grpSpPr>
      <p:sp>
        <p:nvSpPr>
          <p:cNvPr id="308" name="Google Shape;308;p35"/>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Valley Folds</a:t>
            </a:r>
            <a:endParaRPr sz="4400" b="1" i="0" u="none" strike="noStrike" cap="none">
              <a:solidFill>
                <a:srgbClr val="375F92"/>
              </a:solidFill>
              <a:latin typeface="Calibri"/>
              <a:ea typeface="Calibri"/>
              <a:cs typeface="Calibri"/>
              <a:sym typeface="Calibri"/>
            </a:endParaRPr>
          </a:p>
        </p:txBody>
      </p:sp>
      <p:sp>
        <p:nvSpPr>
          <p:cNvPr id="309" name="Google Shape;309;p35"/>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11" name="Google Shape;311;p35"/>
          <p:cNvPicPr preferRelativeResize="0"/>
          <p:nvPr/>
        </p:nvPicPr>
        <p:blipFill>
          <a:blip r:embed="rId3">
            <a:alphaModFix/>
          </a:blip>
          <a:stretch>
            <a:fillRect/>
          </a:stretch>
        </p:blipFill>
        <p:spPr>
          <a:xfrm>
            <a:off x="1250525" y="1314725"/>
            <a:ext cx="6499700" cy="4871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Valley Folds</a:t>
            </a:r>
            <a:endParaRPr sz="4400" b="1" i="0" u="none" strike="noStrike" cap="none">
              <a:solidFill>
                <a:srgbClr val="375F92"/>
              </a:solidFill>
              <a:latin typeface="Calibri"/>
              <a:ea typeface="Calibri"/>
              <a:cs typeface="Calibri"/>
              <a:sym typeface="Calibri"/>
            </a:endParaRPr>
          </a:p>
        </p:txBody>
      </p:sp>
      <p:sp>
        <p:nvSpPr>
          <p:cNvPr id="317" name="Google Shape;317;p36"/>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19" name="Google Shape;319;p36"/>
          <p:cNvPicPr preferRelativeResize="0"/>
          <p:nvPr/>
        </p:nvPicPr>
        <p:blipFill rotWithShape="1">
          <a:blip r:embed="rId3">
            <a:alphaModFix/>
          </a:blip>
          <a:srcRect/>
          <a:stretch/>
        </p:blipFill>
        <p:spPr>
          <a:xfrm>
            <a:off x="1481409" y="1325553"/>
            <a:ext cx="6181200" cy="4636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23"/>
        <p:cNvGrpSpPr/>
        <p:nvPr/>
      </p:nvGrpSpPr>
      <p:grpSpPr>
        <a:xfrm>
          <a:off x="0" y="0"/>
          <a:ext cx="0" cy="0"/>
          <a:chOff x="0" y="0"/>
          <a:chExt cx="0" cy="0"/>
        </a:xfrm>
      </p:grpSpPr>
      <p:sp>
        <p:nvSpPr>
          <p:cNvPr id="324" name="Google Shape;324;p37"/>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Let’s add Some Mechanism</a:t>
            </a:r>
            <a:endParaRPr sz="4400" b="1" i="0" u="none" strike="noStrike" cap="none">
              <a:solidFill>
                <a:srgbClr val="375F92"/>
              </a:solidFill>
              <a:latin typeface="Calibri"/>
              <a:ea typeface="Calibri"/>
              <a:cs typeface="Calibri"/>
              <a:sym typeface="Calibri"/>
            </a:endParaRPr>
          </a:p>
        </p:txBody>
      </p:sp>
      <p:sp>
        <p:nvSpPr>
          <p:cNvPr id="325" name="Google Shape;325;p37"/>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27" name="Google Shape;327;p37"/>
          <p:cNvPicPr preferRelativeResize="0"/>
          <p:nvPr/>
        </p:nvPicPr>
        <p:blipFill rotWithShape="1">
          <a:blip r:embed="rId3">
            <a:alphaModFix/>
          </a:blip>
          <a:srcRect/>
          <a:stretch/>
        </p:blipFill>
        <p:spPr>
          <a:xfrm rot="-5400000">
            <a:off x="2172300" y="521550"/>
            <a:ext cx="4799400" cy="6399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31"/>
        <p:cNvGrpSpPr/>
        <p:nvPr/>
      </p:nvGrpSpPr>
      <p:grpSpPr>
        <a:xfrm>
          <a:off x="0" y="0"/>
          <a:ext cx="0" cy="0"/>
          <a:chOff x="0" y="0"/>
          <a:chExt cx="0" cy="0"/>
        </a:xfrm>
      </p:grpSpPr>
      <p:sp>
        <p:nvSpPr>
          <p:cNvPr id="332" name="Google Shape;332;p38"/>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Nylon Thread to Ear Bud</a:t>
            </a:r>
            <a:endParaRPr sz="4400" b="1" i="0" u="none" strike="noStrike" cap="none">
              <a:solidFill>
                <a:srgbClr val="375F92"/>
              </a:solidFill>
              <a:latin typeface="Calibri"/>
              <a:ea typeface="Calibri"/>
              <a:cs typeface="Calibri"/>
              <a:sym typeface="Calibri"/>
            </a:endParaRPr>
          </a:p>
        </p:txBody>
      </p:sp>
      <p:sp>
        <p:nvSpPr>
          <p:cNvPr id="333" name="Google Shape;333;p38"/>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35" name="Google Shape;335;p38"/>
          <p:cNvPicPr preferRelativeResize="0"/>
          <p:nvPr/>
        </p:nvPicPr>
        <p:blipFill rotWithShape="1">
          <a:blip r:embed="rId3">
            <a:alphaModFix/>
          </a:blip>
          <a:srcRect/>
          <a:stretch/>
        </p:blipFill>
        <p:spPr>
          <a:xfrm>
            <a:off x="4735619" y="2746197"/>
            <a:ext cx="3558600" cy="2812800"/>
          </a:xfrm>
          <a:prstGeom prst="rect">
            <a:avLst/>
          </a:prstGeom>
          <a:noFill/>
          <a:ln>
            <a:noFill/>
          </a:ln>
        </p:spPr>
      </p:pic>
      <p:pic>
        <p:nvPicPr>
          <p:cNvPr id="336" name="Google Shape;336;p38"/>
          <p:cNvPicPr preferRelativeResize="0"/>
          <p:nvPr/>
        </p:nvPicPr>
        <p:blipFill rotWithShape="1">
          <a:blip r:embed="rId4">
            <a:alphaModFix/>
          </a:blip>
          <a:srcRect/>
          <a:stretch/>
        </p:blipFill>
        <p:spPr>
          <a:xfrm>
            <a:off x="1012813" y="1593624"/>
            <a:ext cx="3559800" cy="2813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940425" y="464900"/>
            <a:ext cx="74154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200">
                <a:latin typeface="Calibri"/>
                <a:ea typeface="Calibri"/>
                <a:cs typeface="Calibri"/>
                <a:sym typeface="Calibri"/>
              </a:rPr>
              <a:t>Sealing Nylon thread with Lighter</a:t>
            </a:r>
            <a:endParaRPr sz="4200" b="1" i="0" u="none" strike="noStrike" cap="none">
              <a:solidFill>
                <a:srgbClr val="375F92"/>
              </a:solidFill>
              <a:latin typeface="Calibri"/>
              <a:ea typeface="Calibri"/>
              <a:cs typeface="Calibri"/>
              <a:sym typeface="Calibri"/>
            </a:endParaRPr>
          </a:p>
        </p:txBody>
      </p:sp>
      <p:sp>
        <p:nvSpPr>
          <p:cNvPr id="342" name="Google Shape;342;p39"/>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44" name="Google Shape;344;p39"/>
          <p:cNvPicPr preferRelativeResize="0"/>
          <p:nvPr/>
        </p:nvPicPr>
        <p:blipFill rotWithShape="1">
          <a:blip r:embed="rId3">
            <a:alphaModFix/>
          </a:blip>
          <a:srcRect/>
          <a:stretch/>
        </p:blipFill>
        <p:spPr>
          <a:xfrm>
            <a:off x="4724982" y="2595318"/>
            <a:ext cx="3630900" cy="2723400"/>
          </a:xfrm>
          <a:prstGeom prst="rect">
            <a:avLst/>
          </a:prstGeom>
          <a:noFill/>
          <a:ln>
            <a:noFill/>
          </a:ln>
        </p:spPr>
      </p:pic>
      <p:pic>
        <p:nvPicPr>
          <p:cNvPr id="345" name="Google Shape;345;p39"/>
          <p:cNvPicPr preferRelativeResize="0"/>
          <p:nvPr/>
        </p:nvPicPr>
        <p:blipFill rotWithShape="1">
          <a:blip r:embed="rId4">
            <a:alphaModFix/>
          </a:blip>
          <a:srcRect/>
          <a:stretch/>
        </p:blipFill>
        <p:spPr>
          <a:xfrm>
            <a:off x="940425" y="1539923"/>
            <a:ext cx="3632400" cy="2724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49"/>
        <p:cNvGrpSpPr/>
        <p:nvPr/>
      </p:nvGrpSpPr>
      <p:grpSpPr>
        <a:xfrm>
          <a:off x="0" y="0"/>
          <a:ext cx="0" cy="0"/>
          <a:chOff x="0" y="0"/>
          <a:chExt cx="0" cy="0"/>
        </a:xfrm>
      </p:grpSpPr>
      <p:sp>
        <p:nvSpPr>
          <p:cNvPr id="350" name="Google Shape;350;p40"/>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Mounting 3D Printed Stand</a:t>
            </a:r>
            <a:endParaRPr sz="4400" b="1" i="0" u="none" strike="noStrike" cap="none">
              <a:solidFill>
                <a:srgbClr val="375F92"/>
              </a:solidFill>
              <a:latin typeface="Calibri"/>
              <a:ea typeface="Calibri"/>
              <a:cs typeface="Calibri"/>
              <a:sym typeface="Calibri"/>
            </a:endParaRPr>
          </a:p>
        </p:txBody>
      </p:sp>
      <p:sp>
        <p:nvSpPr>
          <p:cNvPr id="351" name="Google Shape;351;p40"/>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53" name="Google Shape;353;p40"/>
          <p:cNvPicPr preferRelativeResize="0"/>
          <p:nvPr/>
        </p:nvPicPr>
        <p:blipFill rotWithShape="1">
          <a:blip r:embed="rId3">
            <a:alphaModFix/>
          </a:blip>
          <a:srcRect l="10695" t="3735" r="5748"/>
          <a:stretch/>
        </p:blipFill>
        <p:spPr>
          <a:xfrm rot="-5400000">
            <a:off x="2242950" y="18350"/>
            <a:ext cx="4827900" cy="7416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sp>
        <p:nvSpPr>
          <p:cNvPr id="358" name="Google Shape;358;p41"/>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Sticking 3D Printed Stand</a:t>
            </a:r>
            <a:endParaRPr sz="4400" b="1" i="0" u="none" strike="noStrike" cap="none">
              <a:solidFill>
                <a:srgbClr val="375F92"/>
              </a:solidFill>
              <a:latin typeface="Calibri"/>
              <a:ea typeface="Calibri"/>
              <a:cs typeface="Calibri"/>
              <a:sym typeface="Calibri"/>
            </a:endParaRPr>
          </a:p>
        </p:txBody>
      </p:sp>
      <p:sp>
        <p:nvSpPr>
          <p:cNvPr id="359" name="Google Shape;359;p41"/>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61" name="Google Shape;361;p41"/>
          <p:cNvPicPr preferRelativeResize="0"/>
          <p:nvPr/>
        </p:nvPicPr>
        <p:blipFill>
          <a:blip r:embed="rId3">
            <a:alphaModFix/>
          </a:blip>
          <a:stretch>
            <a:fillRect/>
          </a:stretch>
        </p:blipFill>
        <p:spPr>
          <a:xfrm>
            <a:off x="751351" y="1475725"/>
            <a:ext cx="3735925" cy="2801950"/>
          </a:xfrm>
          <a:prstGeom prst="rect">
            <a:avLst/>
          </a:prstGeom>
          <a:noFill/>
          <a:ln>
            <a:noFill/>
          </a:ln>
        </p:spPr>
      </p:pic>
      <p:pic>
        <p:nvPicPr>
          <p:cNvPr id="362" name="Google Shape;362;p41"/>
          <p:cNvPicPr preferRelativeResize="0"/>
          <p:nvPr/>
        </p:nvPicPr>
        <p:blipFill>
          <a:blip r:embed="rId4">
            <a:alphaModFix/>
          </a:blip>
          <a:stretch>
            <a:fillRect/>
          </a:stretch>
        </p:blipFill>
        <p:spPr>
          <a:xfrm>
            <a:off x="4650325" y="2615462"/>
            <a:ext cx="3521976" cy="2639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66"/>
        <p:cNvGrpSpPr/>
        <p:nvPr/>
      </p:nvGrpSpPr>
      <p:grpSpPr>
        <a:xfrm>
          <a:off x="0" y="0"/>
          <a:ext cx="0" cy="0"/>
          <a:chOff x="0" y="0"/>
          <a:chExt cx="0" cy="0"/>
        </a:xfrm>
      </p:grpSpPr>
      <p:sp>
        <p:nvSpPr>
          <p:cNvPr id="367" name="Google Shape;367;p42"/>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Setting Servo to Zero Degree</a:t>
            </a:r>
            <a:endParaRPr sz="4400" b="1" i="0" u="none" strike="noStrike" cap="none">
              <a:solidFill>
                <a:srgbClr val="375F92"/>
              </a:solidFill>
              <a:latin typeface="Calibri"/>
              <a:ea typeface="Calibri"/>
              <a:cs typeface="Calibri"/>
              <a:sym typeface="Calibri"/>
            </a:endParaRPr>
          </a:p>
        </p:txBody>
      </p:sp>
      <p:sp>
        <p:nvSpPr>
          <p:cNvPr id="368" name="Google Shape;368;p42"/>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70" name="Google Shape;370;p42"/>
          <p:cNvPicPr preferRelativeResize="0"/>
          <p:nvPr/>
        </p:nvPicPr>
        <p:blipFill rotWithShape="1">
          <a:blip r:embed="rId3">
            <a:alphaModFix/>
          </a:blip>
          <a:srcRect/>
          <a:stretch/>
        </p:blipFill>
        <p:spPr>
          <a:xfrm>
            <a:off x="4649650" y="2491285"/>
            <a:ext cx="3560700" cy="2670600"/>
          </a:xfrm>
          <a:prstGeom prst="rect">
            <a:avLst/>
          </a:prstGeom>
          <a:noFill/>
          <a:ln>
            <a:noFill/>
          </a:ln>
        </p:spPr>
      </p:pic>
      <p:pic>
        <p:nvPicPr>
          <p:cNvPr id="371" name="Google Shape;371;p42"/>
          <p:cNvPicPr preferRelativeResize="0"/>
          <p:nvPr/>
        </p:nvPicPr>
        <p:blipFill rotWithShape="1">
          <a:blip r:embed="rId4">
            <a:alphaModFix/>
          </a:blip>
          <a:srcRect/>
          <a:stretch/>
        </p:blipFill>
        <p:spPr>
          <a:xfrm>
            <a:off x="922800" y="1593598"/>
            <a:ext cx="3560700" cy="2670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43"/>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Press-Fit Servo to stand</a:t>
            </a:r>
            <a:endParaRPr sz="4400" b="1" i="0" u="none" strike="noStrike" cap="none">
              <a:solidFill>
                <a:srgbClr val="375F92"/>
              </a:solidFill>
              <a:latin typeface="Calibri"/>
              <a:ea typeface="Calibri"/>
              <a:cs typeface="Calibri"/>
              <a:sym typeface="Calibri"/>
            </a:endParaRPr>
          </a:p>
        </p:txBody>
      </p:sp>
      <p:sp>
        <p:nvSpPr>
          <p:cNvPr id="377" name="Google Shape;377;p43"/>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79" name="Google Shape;379;p43"/>
          <p:cNvPicPr preferRelativeResize="0"/>
          <p:nvPr/>
        </p:nvPicPr>
        <p:blipFill rotWithShape="1">
          <a:blip r:embed="rId3">
            <a:alphaModFix/>
          </a:blip>
          <a:srcRect/>
          <a:stretch/>
        </p:blipFill>
        <p:spPr>
          <a:xfrm>
            <a:off x="1758452" y="1318810"/>
            <a:ext cx="5627100" cy="4220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4" name="Google Shape;384;p44"/>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3000">
                <a:latin typeface="Calibri"/>
                <a:ea typeface="Calibri"/>
                <a:cs typeface="Calibri"/>
                <a:sym typeface="Calibri"/>
              </a:rPr>
              <a:t>Connecting pipe to the arm of Servo Motor.</a:t>
            </a:r>
            <a:endParaRPr sz="3000" b="1" i="0" u="none" strike="noStrike" cap="none">
              <a:solidFill>
                <a:srgbClr val="375F92"/>
              </a:solidFill>
              <a:latin typeface="Calibri"/>
              <a:ea typeface="Calibri"/>
              <a:cs typeface="Calibri"/>
              <a:sym typeface="Calibri"/>
            </a:endParaRPr>
          </a:p>
        </p:txBody>
      </p:sp>
      <p:sp>
        <p:nvSpPr>
          <p:cNvPr id="385" name="Google Shape;385;p44"/>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87" name="Google Shape;387;p44"/>
          <p:cNvPicPr preferRelativeResize="0"/>
          <p:nvPr/>
        </p:nvPicPr>
        <p:blipFill rotWithShape="1">
          <a:blip r:embed="rId3">
            <a:alphaModFix/>
          </a:blip>
          <a:srcRect l="12395" b="13344"/>
          <a:stretch/>
        </p:blipFill>
        <p:spPr>
          <a:xfrm>
            <a:off x="1740600" y="1456975"/>
            <a:ext cx="5662800" cy="420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1047136" y="282067"/>
            <a:ext cx="7167716" cy="63626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4000" b="1" i="0" u="none" strike="noStrike" cap="none">
                <a:solidFill>
                  <a:srgbClr val="375F92"/>
                </a:solidFill>
                <a:latin typeface="Trebuchet MS"/>
                <a:ea typeface="Trebuchet MS"/>
                <a:cs typeface="Trebuchet MS"/>
                <a:sym typeface="Trebuchet MS"/>
              </a:rPr>
              <a:t>Let</a:t>
            </a:r>
            <a:r>
              <a:rPr lang="en-US"/>
              <a:t>’</a:t>
            </a:r>
            <a:r>
              <a:rPr lang="en-US" sz="4000" b="1" i="0" u="none" strike="noStrike" cap="none">
                <a:solidFill>
                  <a:srgbClr val="375F92"/>
                </a:solidFill>
                <a:latin typeface="Trebuchet MS"/>
                <a:ea typeface="Trebuchet MS"/>
                <a:cs typeface="Trebuchet MS"/>
                <a:sym typeface="Trebuchet MS"/>
              </a:rPr>
              <a:t>s get to know!</a:t>
            </a:r>
            <a:endParaRPr sz="4000" b="1" i="0" u="none" strike="noStrike" cap="none">
              <a:solidFill>
                <a:srgbClr val="375F92"/>
              </a:solidFill>
              <a:latin typeface="Trebuchet MS"/>
              <a:ea typeface="Trebuchet MS"/>
              <a:cs typeface="Trebuchet MS"/>
              <a:sym typeface="Trebuchet MS"/>
            </a:endParaRPr>
          </a:p>
        </p:txBody>
      </p:sp>
      <p:sp>
        <p:nvSpPr>
          <p:cNvPr id="63" name="Google Shape;63;p9"/>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 name="Google Shape;65;p9"/>
          <p:cNvSpPr txBox="1"/>
          <p:nvPr/>
        </p:nvSpPr>
        <p:spPr>
          <a:xfrm>
            <a:off x="1223650" y="2389525"/>
            <a:ext cx="3346500" cy="3270300"/>
          </a:xfrm>
          <a:prstGeom prst="rect">
            <a:avLst/>
          </a:prstGeom>
          <a:noFill/>
          <a:ln>
            <a:noFill/>
          </a:ln>
        </p:spPr>
        <p:txBody>
          <a:bodyPr spcFirstLastPara="1" wrap="square" lIns="0" tIns="73650" rIns="0" bIns="0" anchor="t" anchorCtr="0">
            <a:noAutofit/>
          </a:bodyPr>
          <a:lstStyle/>
          <a:p>
            <a:pPr marL="45720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Origami Papers</a:t>
            </a:r>
            <a:endParaRPr sz="2400">
              <a:latin typeface="Calibri"/>
              <a:ea typeface="Calibri"/>
              <a:cs typeface="Calibri"/>
              <a:sym typeface="Calibri"/>
            </a:endParaRPr>
          </a:p>
          <a:p>
            <a:pPr marL="45720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Scale</a:t>
            </a:r>
            <a:endParaRPr sz="2400">
              <a:latin typeface="Calibri"/>
              <a:ea typeface="Calibri"/>
              <a:cs typeface="Calibri"/>
              <a:sym typeface="Calibri"/>
            </a:endParaRPr>
          </a:p>
          <a:p>
            <a:pPr marL="45720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Pencil</a:t>
            </a:r>
            <a:endParaRPr sz="2400">
              <a:latin typeface="Calibri"/>
              <a:ea typeface="Calibri"/>
              <a:cs typeface="Calibri"/>
              <a:sym typeface="Calibri"/>
            </a:endParaRPr>
          </a:p>
          <a:p>
            <a:pPr marL="45720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Servo Motor</a:t>
            </a:r>
            <a:endParaRPr sz="2400">
              <a:latin typeface="Calibri"/>
              <a:ea typeface="Calibri"/>
              <a:cs typeface="Calibri"/>
              <a:sym typeface="Calibri"/>
            </a:endParaRPr>
          </a:p>
          <a:p>
            <a:pPr marL="45720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Servo Tester</a:t>
            </a:r>
            <a:endParaRPr sz="2400">
              <a:latin typeface="Calibri"/>
              <a:ea typeface="Calibri"/>
              <a:cs typeface="Calibri"/>
              <a:sym typeface="Calibri"/>
            </a:endParaRPr>
          </a:p>
          <a:p>
            <a:pPr marL="45720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3D Printed Stand</a:t>
            </a:r>
            <a:endParaRPr sz="2400">
              <a:latin typeface="Calibri"/>
              <a:ea typeface="Calibri"/>
              <a:cs typeface="Calibri"/>
              <a:sym typeface="Calibri"/>
            </a:endParaRPr>
          </a:p>
          <a:p>
            <a:pPr marL="457200" lvl="0" indent="0" algn="l" rtl="0">
              <a:lnSpc>
                <a:spcPct val="115000"/>
              </a:lnSpc>
              <a:spcBef>
                <a:spcPts val="0"/>
              </a:spcBef>
              <a:spcAft>
                <a:spcPts val="0"/>
              </a:spcAft>
              <a:buNone/>
            </a:pPr>
            <a:endParaRPr sz="2400">
              <a:latin typeface="Calibri"/>
              <a:ea typeface="Calibri"/>
              <a:cs typeface="Calibri"/>
              <a:sym typeface="Calibri"/>
            </a:endParaRPr>
          </a:p>
          <a:p>
            <a:pPr marL="0" marR="5080" lvl="0" indent="0" algn="just" rtl="0">
              <a:lnSpc>
                <a:spcPct val="100000"/>
              </a:lnSpc>
              <a:spcBef>
                <a:spcPts val="0"/>
              </a:spcBef>
              <a:spcAft>
                <a:spcPts val="0"/>
              </a:spcAft>
              <a:buNone/>
            </a:pPr>
            <a:endParaRPr sz="2400" i="0" u="none" strike="noStrike" cap="none">
              <a:latin typeface="Calibri"/>
              <a:ea typeface="Calibri"/>
              <a:cs typeface="Calibri"/>
              <a:sym typeface="Calibri"/>
            </a:endParaRPr>
          </a:p>
          <a:p>
            <a:pPr marL="0" marR="5080" lvl="0" indent="0" algn="just" rtl="0">
              <a:lnSpc>
                <a:spcPct val="100000"/>
              </a:lnSpc>
              <a:spcBef>
                <a:spcPts val="430"/>
              </a:spcBef>
              <a:spcAft>
                <a:spcPts val="0"/>
              </a:spcAft>
              <a:buClr>
                <a:srgbClr val="000000"/>
              </a:buClr>
              <a:buSzPts val="2000"/>
              <a:buFont typeface="Arial"/>
              <a:buNone/>
            </a:pPr>
            <a:endParaRPr sz="2400" i="0" u="none" strike="noStrike" cap="none">
              <a:latin typeface="Calibri"/>
              <a:ea typeface="Calibri"/>
              <a:cs typeface="Calibri"/>
              <a:sym typeface="Calibri"/>
            </a:endParaRPr>
          </a:p>
        </p:txBody>
      </p:sp>
      <p:sp>
        <p:nvSpPr>
          <p:cNvPr id="66" name="Google Shape;66;p9"/>
          <p:cNvSpPr txBox="1">
            <a:spLocks noGrp="1"/>
          </p:cNvSpPr>
          <p:nvPr>
            <p:ph type="title"/>
          </p:nvPr>
        </p:nvSpPr>
        <p:spPr>
          <a:xfrm>
            <a:off x="3620849" y="1485975"/>
            <a:ext cx="2188200" cy="636300"/>
          </a:xfrm>
          <a:prstGeom prst="rect">
            <a:avLst/>
          </a:prstGeom>
          <a:noFill/>
          <a:ln>
            <a:noFill/>
          </a:ln>
        </p:spPr>
        <p:txBody>
          <a:bodyPr spcFirstLastPara="1" wrap="square" lIns="0" tIns="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a:t>Contents</a:t>
            </a:r>
            <a:endParaRPr/>
          </a:p>
        </p:txBody>
      </p:sp>
      <p:sp>
        <p:nvSpPr>
          <p:cNvPr id="67" name="Google Shape;67;p9"/>
          <p:cNvSpPr txBox="1"/>
          <p:nvPr/>
        </p:nvSpPr>
        <p:spPr>
          <a:xfrm>
            <a:off x="4878425" y="2389525"/>
            <a:ext cx="3159900" cy="3270300"/>
          </a:xfrm>
          <a:prstGeom prst="rect">
            <a:avLst/>
          </a:prstGeom>
          <a:noFill/>
          <a:ln>
            <a:noFill/>
          </a:ln>
        </p:spPr>
        <p:txBody>
          <a:bodyPr spcFirstLastPara="1" wrap="square" lIns="0" tIns="73650" rIns="0" bIns="0"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Screw Driver</a:t>
            </a:r>
            <a:endParaRPr sz="2400">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Needle - Thread</a:t>
            </a:r>
            <a:endParaRPr sz="2400">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Cotton Earbud</a:t>
            </a:r>
            <a:endParaRPr sz="2400">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Two way tape</a:t>
            </a:r>
            <a:endParaRPr sz="2400">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Battery 9 volt</a:t>
            </a:r>
            <a:endParaRPr sz="2400">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US" sz="2400">
                <a:latin typeface="Calibri"/>
                <a:ea typeface="Calibri"/>
                <a:cs typeface="Calibri"/>
                <a:sym typeface="Calibri"/>
              </a:rPr>
              <a:t>Cellotape</a:t>
            </a:r>
            <a:endParaRPr sz="24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91"/>
        <p:cNvGrpSpPr/>
        <p:nvPr/>
      </p:nvGrpSpPr>
      <p:grpSpPr>
        <a:xfrm>
          <a:off x="0" y="0"/>
          <a:ext cx="0" cy="0"/>
          <a:chOff x="0" y="0"/>
          <a:chExt cx="0" cy="0"/>
        </a:xfrm>
      </p:grpSpPr>
      <p:sp>
        <p:nvSpPr>
          <p:cNvPr id="392" name="Google Shape;392;p45"/>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Servo Tester</a:t>
            </a:r>
            <a:endParaRPr sz="4400" b="1" i="0" u="none" strike="noStrike" cap="none">
              <a:solidFill>
                <a:srgbClr val="375F92"/>
              </a:solidFill>
              <a:latin typeface="Calibri"/>
              <a:ea typeface="Calibri"/>
              <a:cs typeface="Calibri"/>
              <a:sym typeface="Calibri"/>
            </a:endParaRPr>
          </a:p>
        </p:txBody>
      </p:sp>
      <p:sp>
        <p:nvSpPr>
          <p:cNvPr id="393" name="Google Shape;393;p45"/>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95" name="Google Shape;395;p45"/>
          <p:cNvPicPr preferRelativeResize="0"/>
          <p:nvPr/>
        </p:nvPicPr>
        <p:blipFill rotWithShape="1">
          <a:blip r:embed="rId3">
            <a:alphaModFix/>
          </a:blip>
          <a:srcRect t="44466"/>
          <a:stretch/>
        </p:blipFill>
        <p:spPr>
          <a:xfrm>
            <a:off x="4991800" y="2159524"/>
            <a:ext cx="3829050" cy="2538950"/>
          </a:xfrm>
          <a:prstGeom prst="rect">
            <a:avLst/>
          </a:prstGeom>
          <a:noFill/>
          <a:ln>
            <a:noFill/>
          </a:ln>
        </p:spPr>
      </p:pic>
      <p:pic>
        <p:nvPicPr>
          <p:cNvPr id="396" name="Google Shape;396;p45"/>
          <p:cNvPicPr preferRelativeResize="0"/>
          <p:nvPr/>
        </p:nvPicPr>
        <p:blipFill>
          <a:blip r:embed="rId4">
            <a:alphaModFix/>
          </a:blip>
          <a:stretch>
            <a:fillRect/>
          </a:stretch>
        </p:blipFill>
        <p:spPr>
          <a:xfrm>
            <a:off x="152400" y="1312700"/>
            <a:ext cx="4639376" cy="46393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00"/>
        <p:cNvGrpSpPr/>
        <p:nvPr/>
      </p:nvGrpSpPr>
      <p:grpSpPr>
        <a:xfrm>
          <a:off x="0" y="0"/>
          <a:ext cx="0" cy="0"/>
          <a:chOff x="0" y="0"/>
          <a:chExt cx="0" cy="0"/>
        </a:xfrm>
      </p:grpSpPr>
      <p:pic>
        <p:nvPicPr>
          <p:cNvPr id="401" name="Google Shape;401;p46"/>
          <p:cNvPicPr preferRelativeResize="0"/>
          <p:nvPr/>
        </p:nvPicPr>
        <p:blipFill rotWithShape="1">
          <a:blip r:embed="rId3">
            <a:alphaModFix/>
          </a:blip>
          <a:srcRect l="9367" t="23473" r="5162" b="27036"/>
          <a:stretch/>
        </p:blipFill>
        <p:spPr>
          <a:xfrm>
            <a:off x="3037775" y="4111987"/>
            <a:ext cx="2427150" cy="1827199"/>
          </a:xfrm>
          <a:prstGeom prst="rect">
            <a:avLst/>
          </a:prstGeom>
          <a:noFill/>
          <a:ln>
            <a:noFill/>
          </a:ln>
        </p:spPr>
      </p:pic>
      <p:sp>
        <p:nvSpPr>
          <p:cNvPr id="402" name="Google Shape;402;p46"/>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Connections</a:t>
            </a:r>
            <a:endParaRPr sz="4400" b="1" i="0" u="none" strike="noStrike" cap="none">
              <a:solidFill>
                <a:srgbClr val="375F92"/>
              </a:solidFill>
              <a:latin typeface="Calibri"/>
              <a:ea typeface="Calibri"/>
              <a:cs typeface="Calibri"/>
              <a:sym typeface="Calibri"/>
            </a:endParaRPr>
          </a:p>
        </p:txBody>
      </p:sp>
      <p:sp>
        <p:nvSpPr>
          <p:cNvPr id="403" name="Google Shape;403;p46"/>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405" name="Google Shape;405;p46"/>
          <p:cNvCxnSpPr/>
          <p:nvPr/>
        </p:nvCxnSpPr>
        <p:spPr>
          <a:xfrm>
            <a:off x="2830538" y="3024888"/>
            <a:ext cx="523800" cy="0"/>
          </a:xfrm>
          <a:prstGeom prst="straightConnector1">
            <a:avLst/>
          </a:prstGeom>
          <a:noFill/>
          <a:ln w="76200" cap="flat" cmpd="sng">
            <a:solidFill>
              <a:srgbClr val="000000"/>
            </a:solidFill>
            <a:prstDash val="solid"/>
            <a:round/>
            <a:headEnd type="none" w="med" len="med"/>
            <a:tailEnd type="none" w="med" len="med"/>
          </a:ln>
        </p:spPr>
      </p:cxnSp>
      <p:cxnSp>
        <p:nvCxnSpPr>
          <p:cNvPr id="406" name="Google Shape;406;p46"/>
          <p:cNvCxnSpPr/>
          <p:nvPr/>
        </p:nvCxnSpPr>
        <p:spPr>
          <a:xfrm>
            <a:off x="2830538" y="3213438"/>
            <a:ext cx="523800" cy="0"/>
          </a:xfrm>
          <a:prstGeom prst="straightConnector1">
            <a:avLst/>
          </a:prstGeom>
          <a:noFill/>
          <a:ln w="76200" cap="flat" cmpd="sng">
            <a:solidFill>
              <a:srgbClr val="FF0000"/>
            </a:solidFill>
            <a:prstDash val="solid"/>
            <a:round/>
            <a:headEnd type="none" w="med" len="med"/>
            <a:tailEnd type="none" w="med" len="med"/>
          </a:ln>
        </p:spPr>
      </p:cxnSp>
      <p:cxnSp>
        <p:nvCxnSpPr>
          <p:cNvPr id="407" name="Google Shape;407;p46"/>
          <p:cNvCxnSpPr/>
          <p:nvPr/>
        </p:nvCxnSpPr>
        <p:spPr>
          <a:xfrm>
            <a:off x="2830538" y="3381713"/>
            <a:ext cx="523800" cy="0"/>
          </a:xfrm>
          <a:prstGeom prst="straightConnector1">
            <a:avLst/>
          </a:prstGeom>
          <a:noFill/>
          <a:ln w="76200" cap="flat" cmpd="sng">
            <a:solidFill>
              <a:srgbClr val="FFD966"/>
            </a:solidFill>
            <a:prstDash val="solid"/>
            <a:round/>
            <a:headEnd type="none" w="med" len="med"/>
            <a:tailEnd type="none" w="med" len="med"/>
          </a:ln>
        </p:spPr>
      </p:cxnSp>
      <p:sp>
        <p:nvSpPr>
          <p:cNvPr id="408" name="Google Shape;408;p46"/>
          <p:cNvSpPr txBox="1"/>
          <p:nvPr/>
        </p:nvSpPr>
        <p:spPr>
          <a:xfrm>
            <a:off x="3306788" y="2469263"/>
            <a:ext cx="1889100" cy="17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46"/>
          <p:cNvSpPr/>
          <p:nvPr/>
        </p:nvSpPr>
        <p:spPr>
          <a:xfrm>
            <a:off x="3338538" y="2453388"/>
            <a:ext cx="1857300" cy="171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100" b="1"/>
              <a:t>Servo Tester</a:t>
            </a:r>
            <a:endParaRPr sz="3100" b="1"/>
          </a:p>
        </p:txBody>
      </p:sp>
      <p:cxnSp>
        <p:nvCxnSpPr>
          <p:cNvPr id="410" name="Google Shape;410;p46"/>
          <p:cNvCxnSpPr/>
          <p:nvPr/>
        </p:nvCxnSpPr>
        <p:spPr>
          <a:xfrm>
            <a:off x="5195838" y="3381713"/>
            <a:ext cx="523800" cy="0"/>
          </a:xfrm>
          <a:prstGeom prst="straightConnector1">
            <a:avLst/>
          </a:prstGeom>
          <a:noFill/>
          <a:ln w="76200" cap="flat" cmpd="sng">
            <a:solidFill>
              <a:srgbClr val="000000"/>
            </a:solidFill>
            <a:prstDash val="solid"/>
            <a:round/>
            <a:headEnd type="none" w="med" len="med"/>
            <a:tailEnd type="none" w="med" len="med"/>
          </a:ln>
        </p:spPr>
      </p:cxnSp>
      <p:cxnSp>
        <p:nvCxnSpPr>
          <p:cNvPr id="411" name="Google Shape;411;p46"/>
          <p:cNvCxnSpPr/>
          <p:nvPr/>
        </p:nvCxnSpPr>
        <p:spPr>
          <a:xfrm>
            <a:off x="5195838" y="3570263"/>
            <a:ext cx="523800" cy="0"/>
          </a:xfrm>
          <a:prstGeom prst="straightConnector1">
            <a:avLst/>
          </a:prstGeom>
          <a:noFill/>
          <a:ln w="76200" cap="flat" cmpd="sng">
            <a:solidFill>
              <a:srgbClr val="FF0000"/>
            </a:solidFill>
            <a:prstDash val="solid"/>
            <a:round/>
            <a:headEnd type="none" w="med" len="med"/>
            <a:tailEnd type="none" w="med" len="med"/>
          </a:ln>
        </p:spPr>
      </p:cxnSp>
      <p:sp>
        <p:nvSpPr>
          <p:cNvPr id="412" name="Google Shape;412;p46"/>
          <p:cNvSpPr txBox="1"/>
          <p:nvPr/>
        </p:nvSpPr>
        <p:spPr>
          <a:xfrm>
            <a:off x="6381800" y="3977400"/>
            <a:ext cx="1539900" cy="8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t>9 Volt Power Input</a:t>
            </a:r>
            <a:endParaRPr sz="1900" b="1"/>
          </a:p>
        </p:txBody>
      </p:sp>
      <p:sp>
        <p:nvSpPr>
          <p:cNvPr id="413" name="Google Shape;413;p46"/>
          <p:cNvSpPr/>
          <p:nvPr/>
        </p:nvSpPr>
        <p:spPr>
          <a:xfrm>
            <a:off x="5846713" y="3333750"/>
            <a:ext cx="412800" cy="2787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6"/>
          <p:cNvSpPr txBox="1"/>
          <p:nvPr/>
        </p:nvSpPr>
        <p:spPr>
          <a:xfrm>
            <a:off x="438150" y="3811600"/>
            <a:ext cx="1857300" cy="8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900" b="1"/>
              <a:t>Tower Pro SG90</a:t>
            </a:r>
            <a:endParaRPr/>
          </a:p>
        </p:txBody>
      </p:sp>
      <p:sp>
        <p:nvSpPr>
          <p:cNvPr id="415" name="Google Shape;415;p46"/>
          <p:cNvSpPr/>
          <p:nvPr/>
        </p:nvSpPr>
        <p:spPr>
          <a:xfrm>
            <a:off x="2277250" y="3074100"/>
            <a:ext cx="412800" cy="2787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6" name="Google Shape;416;p46"/>
          <p:cNvPicPr preferRelativeResize="0"/>
          <p:nvPr/>
        </p:nvPicPr>
        <p:blipFill>
          <a:blip r:embed="rId4">
            <a:alphaModFix/>
          </a:blip>
          <a:stretch>
            <a:fillRect/>
          </a:stretch>
        </p:blipFill>
        <p:spPr>
          <a:xfrm>
            <a:off x="596850" y="2301879"/>
            <a:ext cx="1539900" cy="1539866"/>
          </a:xfrm>
          <a:prstGeom prst="rect">
            <a:avLst/>
          </a:prstGeom>
          <a:noFill/>
          <a:ln>
            <a:noFill/>
          </a:ln>
        </p:spPr>
      </p:pic>
      <p:pic>
        <p:nvPicPr>
          <p:cNvPr id="417" name="Google Shape;417;p46"/>
          <p:cNvPicPr preferRelativeResize="0"/>
          <p:nvPr/>
        </p:nvPicPr>
        <p:blipFill>
          <a:blip r:embed="rId5">
            <a:alphaModFix/>
          </a:blip>
          <a:stretch>
            <a:fillRect/>
          </a:stretch>
        </p:blipFill>
        <p:spPr>
          <a:xfrm>
            <a:off x="6381808" y="2301883"/>
            <a:ext cx="1646375" cy="1646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Google Shape;422;p47"/>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Origami SnailBot is Ready</a:t>
            </a:r>
            <a:endParaRPr sz="4400" b="1" i="0" u="none" strike="noStrike" cap="none">
              <a:solidFill>
                <a:srgbClr val="375F92"/>
              </a:solidFill>
              <a:latin typeface="Calibri"/>
              <a:ea typeface="Calibri"/>
              <a:cs typeface="Calibri"/>
              <a:sym typeface="Calibri"/>
            </a:endParaRPr>
          </a:p>
        </p:txBody>
      </p:sp>
      <p:sp>
        <p:nvSpPr>
          <p:cNvPr id="423" name="Google Shape;423;p47"/>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25" name="Google Shape;425;p47"/>
          <p:cNvPicPr preferRelativeResize="0"/>
          <p:nvPr/>
        </p:nvPicPr>
        <p:blipFill rotWithShape="1">
          <a:blip r:embed="rId3">
            <a:alphaModFix/>
          </a:blip>
          <a:srcRect t="990" b="-989"/>
          <a:stretch/>
        </p:blipFill>
        <p:spPr>
          <a:xfrm>
            <a:off x="1639575" y="1536750"/>
            <a:ext cx="5864848" cy="43986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928500" y="464900"/>
            <a:ext cx="72870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b="1" i="0" u="none" strike="noStrike" cap="none">
                <a:solidFill>
                  <a:srgbClr val="375F92"/>
                </a:solidFill>
                <a:latin typeface="Calibri"/>
                <a:ea typeface="Calibri"/>
                <a:cs typeface="Calibri"/>
                <a:sym typeface="Calibri"/>
              </a:rPr>
              <a:t>Resources</a:t>
            </a:r>
            <a:endParaRPr sz="4400" b="1" i="0" u="none" strike="noStrike" cap="none">
              <a:solidFill>
                <a:srgbClr val="375F92"/>
              </a:solidFill>
              <a:latin typeface="Calibri"/>
              <a:ea typeface="Calibri"/>
              <a:cs typeface="Calibri"/>
              <a:sym typeface="Calibri"/>
            </a:endParaRPr>
          </a:p>
        </p:txBody>
      </p:sp>
      <p:sp>
        <p:nvSpPr>
          <p:cNvPr id="431" name="Google Shape;431;p48"/>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3" name="Google Shape;433;p48"/>
          <p:cNvSpPr txBox="1"/>
          <p:nvPr/>
        </p:nvSpPr>
        <p:spPr>
          <a:xfrm>
            <a:off x="805650" y="1322825"/>
            <a:ext cx="7532700" cy="4882800"/>
          </a:xfrm>
          <a:prstGeom prst="rect">
            <a:avLst/>
          </a:prstGeom>
          <a:noFill/>
          <a:ln>
            <a:noFill/>
          </a:ln>
        </p:spPr>
        <p:txBody>
          <a:bodyPr spcFirstLastPara="1" wrap="square" lIns="91425" tIns="91425" rIns="91425" bIns="91425" anchor="ctr" anchorCtr="0">
            <a:noAutofit/>
          </a:bodyPr>
          <a:lstStyle/>
          <a:p>
            <a:pPr marL="0" lvl="0" indent="0" algn="l" rtl="0">
              <a:spcBef>
                <a:spcPts val="430"/>
              </a:spcBef>
              <a:spcAft>
                <a:spcPts val="0"/>
              </a:spcAft>
              <a:buNone/>
            </a:pPr>
            <a:r>
              <a:rPr lang="en-US" sz="2400" dirty="0">
                <a:solidFill>
                  <a:schemeClr val="dk1"/>
                </a:solidFill>
                <a:latin typeface="Calibri"/>
                <a:ea typeface="Calibri"/>
                <a:cs typeface="Calibri"/>
                <a:sym typeface="Calibri"/>
              </a:rPr>
              <a:t>Websites:</a:t>
            </a:r>
            <a:endParaRPr dirty="0"/>
          </a:p>
          <a:p>
            <a:pPr marL="457200" lvl="0" indent="-381000" algn="l" rtl="0">
              <a:spcBef>
                <a:spcPts val="430"/>
              </a:spcBef>
              <a:spcAft>
                <a:spcPts val="0"/>
              </a:spcAft>
              <a:buSzPts val="2400"/>
              <a:buFont typeface="Calibri"/>
              <a:buChar char="●"/>
            </a:pPr>
            <a:r>
              <a:rPr lang="en-US" sz="2400" dirty="0">
                <a:latin typeface="Calibri"/>
                <a:ea typeface="Calibri"/>
                <a:cs typeface="Calibri"/>
                <a:sym typeface="Calibri"/>
                <a:hlinkClick r:id="rId3"/>
              </a:rPr>
              <a:t>https://origamiusa.org/resources</a:t>
            </a:r>
            <a:endParaRPr sz="2400" dirty="0">
              <a:solidFill>
                <a:srgbClr val="535353"/>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sz="2400" dirty="0">
                <a:solidFill>
                  <a:srgbClr val="535353"/>
                </a:solidFill>
                <a:latin typeface="Calibri"/>
                <a:ea typeface="Calibri"/>
                <a:cs typeface="Calibri"/>
                <a:sym typeface="Calibri"/>
                <a:hlinkClick r:id="rId4"/>
              </a:rPr>
              <a:t>https://www.origami-resource-center.com/</a:t>
            </a:r>
            <a:endParaRPr sz="2400" dirty="0">
              <a:solidFill>
                <a:srgbClr val="535353"/>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sz="2400" dirty="0">
                <a:solidFill>
                  <a:srgbClr val="535353"/>
                </a:solidFill>
                <a:latin typeface="Calibri"/>
                <a:ea typeface="Calibri"/>
                <a:cs typeface="Calibri"/>
                <a:sym typeface="Calibri"/>
                <a:hlinkClick r:id="rId5"/>
              </a:rPr>
              <a:t>https://www.happyfolding.com/</a:t>
            </a:r>
            <a:endParaRPr sz="2400" dirty="0">
              <a:solidFill>
                <a:srgbClr val="535353"/>
              </a:solidFill>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sz="2400" dirty="0">
                <a:solidFill>
                  <a:srgbClr val="535353"/>
                </a:solidFill>
                <a:latin typeface="Calibri"/>
                <a:ea typeface="Calibri"/>
                <a:cs typeface="Calibri"/>
                <a:sym typeface="Calibri"/>
                <a:hlinkClick r:id="rId6"/>
              </a:rPr>
              <a:t>https://www.giladorigami.com/origami-links.html</a:t>
            </a:r>
            <a:endParaRPr sz="2400" dirty="0">
              <a:solidFill>
                <a:srgbClr val="535353"/>
              </a:solidFill>
              <a:latin typeface="Calibri"/>
              <a:ea typeface="Calibri"/>
              <a:cs typeface="Calibri"/>
              <a:sym typeface="Calibri"/>
            </a:endParaRPr>
          </a:p>
          <a:p>
            <a:pPr marL="0" lvl="0" indent="0" algn="l" rtl="0">
              <a:spcBef>
                <a:spcPts val="430"/>
              </a:spcBef>
              <a:spcAft>
                <a:spcPts val="0"/>
              </a:spcAft>
              <a:buNone/>
            </a:pPr>
            <a:endParaRPr sz="2400" dirty="0">
              <a:latin typeface="Calibri"/>
              <a:ea typeface="Calibri"/>
              <a:cs typeface="Calibri"/>
              <a:sym typeface="Calibri"/>
            </a:endParaRPr>
          </a:p>
          <a:p>
            <a:pPr marL="0" lvl="0" indent="0" algn="l" rtl="0">
              <a:spcBef>
                <a:spcPts val="430"/>
              </a:spcBef>
              <a:spcAft>
                <a:spcPts val="0"/>
              </a:spcAft>
              <a:buNone/>
            </a:pPr>
            <a:r>
              <a:rPr lang="en-US" sz="2400" dirty="0">
                <a:latin typeface="Calibri"/>
                <a:ea typeface="Calibri"/>
                <a:cs typeface="Calibri"/>
                <a:sym typeface="Calibri"/>
              </a:rPr>
              <a:t>YouTube Channels:</a:t>
            </a:r>
            <a:endParaRPr sz="2400" dirty="0">
              <a:latin typeface="Calibri"/>
              <a:ea typeface="Calibri"/>
              <a:cs typeface="Calibri"/>
              <a:sym typeface="Calibri"/>
            </a:endParaRPr>
          </a:p>
          <a:p>
            <a:pPr marL="457200" lvl="0" indent="-381000" algn="l" rtl="0">
              <a:spcBef>
                <a:spcPts val="430"/>
              </a:spcBef>
              <a:spcAft>
                <a:spcPts val="0"/>
              </a:spcAft>
              <a:buSzPts val="2400"/>
              <a:buFont typeface="Calibri"/>
              <a:buChar char="●"/>
            </a:pPr>
            <a:r>
              <a:rPr lang="en-US" sz="2400" dirty="0">
                <a:latin typeface="Calibri"/>
                <a:ea typeface="Calibri"/>
                <a:cs typeface="Calibri"/>
                <a:sym typeface="Calibri"/>
                <a:hlinkClick r:id="rId7"/>
              </a:rPr>
              <a:t>https://www.youtube.com/jonakashima</a:t>
            </a:r>
            <a:endParaRPr sz="2400" dirty="0">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sz="2400" dirty="0">
                <a:latin typeface="Calibri"/>
                <a:ea typeface="Calibri"/>
                <a:cs typeface="Calibri"/>
                <a:sym typeface="Calibri"/>
                <a:hlinkClick r:id="rId8"/>
              </a:rPr>
              <a:t>https://www.youtube.com/jeremyshaferorigami</a:t>
            </a:r>
            <a:endParaRPr sz="2400" dirty="0">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sz="2400" dirty="0">
                <a:latin typeface="Calibri"/>
                <a:ea typeface="Calibri"/>
                <a:cs typeface="Calibri"/>
                <a:sym typeface="Calibri"/>
                <a:hlinkClick r:id="rId9"/>
              </a:rPr>
              <a:t>https://www.youtube.com/AdamsSara</a:t>
            </a:r>
            <a:endParaRPr sz="2400" dirty="0">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sz="2400" dirty="0">
                <a:latin typeface="Calibri"/>
                <a:ea typeface="Calibri"/>
                <a:cs typeface="Calibri"/>
                <a:sym typeface="Calibri"/>
                <a:hlinkClick r:id="rId10"/>
              </a:rPr>
              <a:t>https://www.youtube.com/channel/UCbEiPECXvNKtaa4dUBRUh1w</a:t>
            </a:r>
            <a:endParaRPr sz="2400" dirty="0">
              <a:solidFill>
                <a:srgbClr val="535353"/>
              </a:solidFill>
              <a:latin typeface="Calibri"/>
              <a:ea typeface="Calibri"/>
              <a:cs typeface="Calibri"/>
              <a:sym typeface="Calibri"/>
            </a:endParaRPr>
          </a:p>
          <a:p>
            <a:pPr marL="0" lvl="0" indent="0" algn="ctr" rtl="0">
              <a:spcBef>
                <a:spcPts val="430"/>
              </a:spcBef>
              <a:spcAft>
                <a:spcPts val="0"/>
              </a:spcAft>
              <a:buNone/>
            </a:pPr>
            <a:endParaRPr sz="1800" dirty="0">
              <a:solidFill>
                <a:srgbClr val="535353"/>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1091849" y="40275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Origami</a:t>
            </a:r>
            <a:endParaRPr sz="4400" b="1" i="0" u="none" strike="noStrike" cap="none">
              <a:solidFill>
                <a:srgbClr val="375F92"/>
              </a:solidFill>
              <a:latin typeface="Calibri"/>
              <a:ea typeface="Calibri"/>
              <a:cs typeface="Calibri"/>
              <a:sym typeface="Calibri"/>
            </a:endParaRPr>
          </a:p>
        </p:txBody>
      </p:sp>
      <p:sp>
        <p:nvSpPr>
          <p:cNvPr id="73" name="Google Shape;73;p10"/>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 name="Google Shape;75;p10"/>
          <p:cNvSpPr txBox="1"/>
          <p:nvPr/>
        </p:nvSpPr>
        <p:spPr>
          <a:xfrm>
            <a:off x="429000" y="1929000"/>
            <a:ext cx="8398500" cy="3000000"/>
          </a:xfrm>
          <a:prstGeom prst="rect">
            <a:avLst/>
          </a:prstGeom>
          <a:noFill/>
          <a:ln>
            <a:noFill/>
          </a:ln>
        </p:spPr>
        <p:txBody>
          <a:bodyPr spcFirstLastPara="1" wrap="square" lIns="91425" tIns="91425" rIns="91425" bIns="91425" anchor="ctr" anchorCtr="0">
            <a:noAutofit/>
          </a:bodyPr>
          <a:lstStyle/>
          <a:p>
            <a:pPr marL="90487" lvl="0" indent="-152400" algn="l" rtl="0">
              <a:lnSpc>
                <a:spcPct val="90000"/>
              </a:lnSpc>
              <a:spcBef>
                <a:spcPts val="0"/>
              </a:spcBef>
              <a:spcAft>
                <a:spcPts val="0"/>
              </a:spcAft>
              <a:buClr>
                <a:srgbClr val="1CADE4"/>
              </a:buClr>
              <a:buSzPts val="2400"/>
              <a:buFont typeface="Questrial"/>
              <a:buChar char=" "/>
            </a:pPr>
            <a:r>
              <a:rPr lang="en-US" sz="2400">
                <a:solidFill>
                  <a:schemeClr val="dk1"/>
                </a:solidFill>
                <a:latin typeface="Calibri"/>
                <a:ea typeface="Calibri"/>
                <a:cs typeface="Calibri"/>
                <a:sym typeface="Calibri"/>
              </a:rPr>
              <a:t>Origami, (pronounced </a:t>
            </a:r>
            <a:r>
              <a:rPr lang="en-US" sz="2400" b="1">
                <a:solidFill>
                  <a:schemeClr val="dk1"/>
                </a:solidFill>
                <a:latin typeface="Calibri"/>
                <a:ea typeface="Calibri"/>
                <a:cs typeface="Calibri"/>
                <a:sym typeface="Calibri"/>
              </a:rPr>
              <a:t>or-i-GA-me</a:t>
            </a:r>
            <a:r>
              <a:rPr lang="en-US" sz="2400">
                <a:solidFill>
                  <a:schemeClr val="dk1"/>
                </a:solidFill>
                <a:latin typeface="Calibri"/>
                <a:ea typeface="Calibri"/>
                <a:cs typeface="Calibri"/>
                <a:sym typeface="Calibri"/>
              </a:rPr>
              <a:t>) is the Japanese art of paper folding. </a:t>
            </a:r>
            <a:endParaRPr sz="2400">
              <a:solidFill>
                <a:schemeClr val="dk1"/>
              </a:solidFill>
              <a:latin typeface="Calibri"/>
              <a:ea typeface="Calibri"/>
              <a:cs typeface="Calibri"/>
              <a:sym typeface="Calibri"/>
            </a:endParaRPr>
          </a:p>
          <a:p>
            <a:pPr marL="90487" lvl="0" indent="-152400" algn="ctr" rtl="0">
              <a:lnSpc>
                <a:spcPct val="90000"/>
              </a:lnSpc>
              <a:spcBef>
                <a:spcPts val="1400"/>
              </a:spcBef>
              <a:spcAft>
                <a:spcPts val="0"/>
              </a:spcAft>
              <a:buClr>
                <a:srgbClr val="1CADE4"/>
              </a:buClr>
              <a:buSzPts val="2400"/>
              <a:buFont typeface="Questrial"/>
              <a:buChar char=" "/>
            </a:pPr>
            <a:r>
              <a:rPr lang="en-US" sz="2400">
                <a:solidFill>
                  <a:schemeClr val="dk1"/>
                </a:solidFill>
                <a:latin typeface="Calibri"/>
                <a:ea typeface="Calibri"/>
                <a:cs typeface="Calibri"/>
                <a:sym typeface="Calibri"/>
              </a:rPr>
              <a:t>“</a:t>
            </a:r>
            <a:r>
              <a:rPr lang="en-US" sz="2400" b="1">
                <a:solidFill>
                  <a:schemeClr val="dk1"/>
                </a:solidFill>
                <a:latin typeface="Calibri"/>
                <a:ea typeface="Calibri"/>
                <a:cs typeface="Calibri"/>
                <a:sym typeface="Calibri"/>
              </a:rPr>
              <a:t>Ori</a:t>
            </a:r>
            <a:r>
              <a:rPr lang="en-US" sz="2400">
                <a:solidFill>
                  <a:schemeClr val="dk1"/>
                </a:solidFill>
                <a:latin typeface="Calibri"/>
                <a:ea typeface="Calibri"/>
                <a:cs typeface="Calibri"/>
                <a:sym typeface="Calibri"/>
              </a:rPr>
              <a:t>” (root verb "oru") is the Japanese word for </a:t>
            </a:r>
            <a:r>
              <a:rPr lang="en-US" sz="2400" b="1">
                <a:solidFill>
                  <a:schemeClr val="dk1"/>
                </a:solidFill>
                <a:latin typeface="Calibri"/>
                <a:ea typeface="Calibri"/>
                <a:cs typeface="Calibri"/>
                <a:sym typeface="Calibri"/>
              </a:rPr>
              <a:t>folding</a:t>
            </a:r>
            <a:endParaRPr sz="2400">
              <a:solidFill>
                <a:schemeClr val="dk1"/>
              </a:solidFill>
              <a:latin typeface="Calibri"/>
              <a:ea typeface="Calibri"/>
              <a:cs typeface="Calibri"/>
              <a:sym typeface="Calibri"/>
            </a:endParaRPr>
          </a:p>
          <a:p>
            <a:pPr marL="90487" lvl="0" indent="-152400" algn="ctr" rtl="0">
              <a:lnSpc>
                <a:spcPct val="90000"/>
              </a:lnSpc>
              <a:spcBef>
                <a:spcPts val="1400"/>
              </a:spcBef>
              <a:spcAft>
                <a:spcPts val="0"/>
              </a:spcAft>
              <a:buClr>
                <a:srgbClr val="1CADE4"/>
              </a:buClr>
              <a:buSzPts val="2400"/>
              <a:buFont typeface="Calibri"/>
              <a:buChar char=" "/>
            </a:pPr>
            <a:r>
              <a:rPr lang="en-US" sz="2400">
                <a:solidFill>
                  <a:schemeClr val="dk1"/>
                </a:solidFill>
                <a:latin typeface="Calibri"/>
                <a:ea typeface="Calibri"/>
                <a:cs typeface="Calibri"/>
                <a:sym typeface="Calibri"/>
              </a:rPr>
              <a:t>and</a:t>
            </a:r>
            <a:endParaRPr sz="2400">
              <a:solidFill>
                <a:schemeClr val="dk1"/>
              </a:solidFill>
              <a:latin typeface="Calibri"/>
              <a:ea typeface="Calibri"/>
              <a:cs typeface="Calibri"/>
              <a:sym typeface="Calibri"/>
            </a:endParaRPr>
          </a:p>
          <a:p>
            <a:pPr marL="90487" lvl="0" indent="-152400" algn="ctr" rtl="0">
              <a:lnSpc>
                <a:spcPct val="90000"/>
              </a:lnSpc>
              <a:spcBef>
                <a:spcPts val="1400"/>
              </a:spcBef>
              <a:spcAft>
                <a:spcPts val="0"/>
              </a:spcAft>
              <a:buClr>
                <a:srgbClr val="1CADE4"/>
              </a:buClr>
              <a:buSzPts val="2400"/>
              <a:buFont typeface="Questrial"/>
              <a:buChar char=" "/>
            </a:pPr>
            <a:r>
              <a:rPr lang="en-US" sz="2400">
                <a:solidFill>
                  <a:schemeClr val="dk1"/>
                </a:solidFill>
                <a:latin typeface="Calibri"/>
                <a:ea typeface="Calibri"/>
                <a:cs typeface="Calibri"/>
                <a:sym typeface="Calibri"/>
              </a:rPr>
              <a:t>“</a:t>
            </a:r>
            <a:r>
              <a:rPr lang="en-US" sz="2400" b="1">
                <a:solidFill>
                  <a:schemeClr val="dk1"/>
                </a:solidFill>
                <a:latin typeface="Calibri"/>
                <a:ea typeface="Calibri"/>
                <a:cs typeface="Calibri"/>
                <a:sym typeface="Calibri"/>
              </a:rPr>
              <a:t>kami</a:t>
            </a:r>
            <a:r>
              <a:rPr lang="en-US" sz="2400">
                <a:solidFill>
                  <a:schemeClr val="dk1"/>
                </a:solidFill>
                <a:latin typeface="Calibri"/>
                <a:ea typeface="Calibri"/>
                <a:cs typeface="Calibri"/>
                <a:sym typeface="Calibri"/>
              </a:rPr>
              <a:t>” is the Japanese word for </a:t>
            </a:r>
            <a:r>
              <a:rPr lang="en-US" sz="2400" b="1">
                <a:solidFill>
                  <a:schemeClr val="dk1"/>
                </a:solidFill>
                <a:latin typeface="Calibri"/>
                <a:ea typeface="Calibri"/>
                <a:cs typeface="Calibri"/>
                <a:sym typeface="Calibri"/>
              </a:rPr>
              <a:t>paper</a:t>
            </a:r>
            <a:endParaRPr sz="2400">
              <a:solidFill>
                <a:schemeClr val="dk1"/>
              </a:solidFill>
              <a:latin typeface="Calibri"/>
              <a:ea typeface="Calibri"/>
              <a:cs typeface="Calibri"/>
              <a:sym typeface="Calibri"/>
            </a:endParaRPr>
          </a:p>
          <a:p>
            <a:pPr marL="90487" lvl="0" indent="-26987" algn="l" rtl="0">
              <a:lnSpc>
                <a:spcPct val="90000"/>
              </a:lnSpc>
              <a:spcBef>
                <a:spcPts val="1400"/>
              </a:spcBef>
              <a:spcAft>
                <a:spcPts val="0"/>
              </a:spcAft>
              <a:buNone/>
            </a:pPr>
            <a:endParaRPr sz="1000">
              <a:solidFill>
                <a:schemeClr val="dk1"/>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1"/>
          <p:cNvSpPr txBox="1">
            <a:spLocks noGrp="1"/>
          </p:cNvSpPr>
          <p:nvPr>
            <p:ph type="title"/>
          </p:nvPr>
        </p:nvSpPr>
        <p:spPr>
          <a:xfrm>
            <a:off x="1091849" y="5411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Pure Origami</a:t>
            </a:r>
            <a:endParaRPr sz="4400" b="1" i="0" u="none" strike="noStrike" cap="none">
              <a:solidFill>
                <a:srgbClr val="375F92"/>
              </a:solidFill>
              <a:latin typeface="Calibri"/>
              <a:ea typeface="Calibri"/>
              <a:cs typeface="Calibri"/>
              <a:sym typeface="Calibri"/>
            </a:endParaRPr>
          </a:p>
        </p:txBody>
      </p:sp>
      <p:sp>
        <p:nvSpPr>
          <p:cNvPr id="81" name="Google Shape;81;p11"/>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1"/>
          <p:cNvSpPr txBox="1"/>
          <p:nvPr/>
        </p:nvSpPr>
        <p:spPr>
          <a:xfrm>
            <a:off x="152500" y="1639625"/>
            <a:ext cx="8871900" cy="4059900"/>
          </a:xfrm>
          <a:prstGeom prst="rect">
            <a:avLst/>
          </a:prstGeom>
          <a:noFill/>
          <a:ln>
            <a:noFill/>
          </a:ln>
        </p:spPr>
        <p:txBody>
          <a:bodyPr spcFirstLastPara="1" wrap="square" lIns="91425" tIns="91425" rIns="91425" bIns="91425" anchor="ctr" anchorCtr="0">
            <a:noAutofit/>
          </a:bodyPr>
          <a:lstStyle/>
          <a:p>
            <a:pPr marL="90487" lvl="0" indent="-152400" algn="l" rtl="0">
              <a:lnSpc>
                <a:spcPct val="90000"/>
              </a:lnSpc>
              <a:spcBef>
                <a:spcPts val="1400"/>
              </a:spcBef>
              <a:spcAft>
                <a:spcPts val="0"/>
              </a:spcAft>
              <a:buClr>
                <a:srgbClr val="1CADE4"/>
              </a:buClr>
              <a:buSzPts val="2400"/>
              <a:buFont typeface="Questrial"/>
              <a:buChar char=" "/>
            </a:pPr>
            <a:r>
              <a:rPr lang="en-US" sz="2400">
                <a:solidFill>
                  <a:schemeClr val="dk1"/>
                </a:solidFill>
                <a:latin typeface="Calibri"/>
                <a:ea typeface="Calibri"/>
                <a:cs typeface="Calibri"/>
                <a:sym typeface="Calibri"/>
              </a:rPr>
              <a:t>The </a:t>
            </a:r>
            <a:r>
              <a:rPr lang="en-US" sz="2400" b="1">
                <a:solidFill>
                  <a:schemeClr val="dk1"/>
                </a:solidFill>
                <a:latin typeface="Calibri"/>
                <a:ea typeface="Calibri"/>
                <a:cs typeface="Calibri"/>
                <a:sym typeface="Calibri"/>
              </a:rPr>
              <a:t>rules</a:t>
            </a:r>
            <a:r>
              <a:rPr lang="en-US" sz="2400">
                <a:solidFill>
                  <a:schemeClr val="dk1"/>
                </a:solidFill>
                <a:latin typeface="Calibri"/>
                <a:ea typeface="Calibri"/>
                <a:cs typeface="Calibri"/>
                <a:sym typeface="Calibri"/>
              </a:rPr>
              <a:t> of </a:t>
            </a:r>
            <a:r>
              <a:rPr lang="en-US" sz="2400" b="1">
                <a:solidFill>
                  <a:schemeClr val="dk1"/>
                </a:solidFill>
                <a:latin typeface="Calibri"/>
                <a:ea typeface="Calibri"/>
                <a:cs typeface="Calibri"/>
                <a:sym typeface="Calibri"/>
              </a:rPr>
              <a:t>Pure origami are </a:t>
            </a:r>
            <a:r>
              <a:rPr lang="en-US" sz="2400">
                <a:solidFill>
                  <a:schemeClr val="dk1"/>
                </a:solidFill>
                <a:latin typeface="Calibri"/>
                <a:ea typeface="Calibri"/>
                <a:cs typeface="Calibri"/>
                <a:sym typeface="Calibri"/>
              </a:rPr>
              <a:t>as follows: </a:t>
            </a:r>
            <a:endParaRPr sz="2400">
              <a:solidFill>
                <a:schemeClr val="dk1"/>
              </a:solidFill>
              <a:latin typeface="Calibri"/>
              <a:ea typeface="Calibri"/>
              <a:cs typeface="Calibri"/>
              <a:sym typeface="Calibri"/>
            </a:endParaRPr>
          </a:p>
          <a:p>
            <a:pPr marL="90487" lvl="0" indent="-152400" algn="l" rtl="0">
              <a:lnSpc>
                <a:spcPct val="90000"/>
              </a:lnSpc>
              <a:spcBef>
                <a:spcPts val="1400"/>
              </a:spcBef>
              <a:spcAft>
                <a:spcPts val="0"/>
              </a:spcAft>
              <a:buClr>
                <a:schemeClr val="dk1"/>
              </a:buClr>
              <a:buSzPts val="2400"/>
              <a:buFont typeface="Calibri"/>
              <a:buChar char=" "/>
            </a:pPr>
            <a:endParaRPr sz="2400">
              <a:solidFill>
                <a:schemeClr val="dk1"/>
              </a:solidFill>
              <a:latin typeface="Calibri"/>
              <a:ea typeface="Calibri"/>
              <a:cs typeface="Calibri"/>
              <a:sym typeface="Calibri"/>
            </a:endParaRPr>
          </a:p>
          <a:p>
            <a:pPr marL="90487" lvl="0" indent="-152400" algn="l" rtl="0">
              <a:lnSpc>
                <a:spcPct val="90000"/>
              </a:lnSpc>
              <a:spcBef>
                <a:spcPts val="1400"/>
              </a:spcBef>
              <a:spcAft>
                <a:spcPts val="0"/>
              </a:spcAft>
              <a:buClr>
                <a:srgbClr val="1CADE4"/>
              </a:buClr>
              <a:buSzPts val="2400"/>
              <a:buFont typeface="Calibri"/>
              <a:buChar char=" "/>
            </a:pPr>
            <a:r>
              <a:rPr lang="en-US" sz="2400">
                <a:solidFill>
                  <a:schemeClr val="dk1"/>
                </a:solidFill>
                <a:latin typeface="Calibri"/>
                <a:ea typeface="Calibri"/>
                <a:cs typeface="Calibri"/>
                <a:sym typeface="Calibri"/>
              </a:rPr>
              <a:t>          1. Starting with a square piece of paper </a:t>
            </a:r>
            <a:endParaRPr sz="2400">
              <a:solidFill>
                <a:schemeClr val="dk1"/>
              </a:solidFill>
              <a:latin typeface="Calibri"/>
              <a:ea typeface="Calibri"/>
              <a:cs typeface="Calibri"/>
              <a:sym typeface="Calibri"/>
            </a:endParaRPr>
          </a:p>
          <a:p>
            <a:pPr marL="90487" lvl="0" indent="-152400" algn="l" rtl="0">
              <a:lnSpc>
                <a:spcPct val="90000"/>
              </a:lnSpc>
              <a:spcBef>
                <a:spcPts val="1400"/>
              </a:spcBef>
              <a:spcAft>
                <a:spcPts val="0"/>
              </a:spcAft>
              <a:buClr>
                <a:schemeClr val="dk1"/>
              </a:buClr>
              <a:buSzPts val="2400"/>
              <a:buFont typeface="Calibri"/>
              <a:buChar char=" "/>
            </a:pPr>
            <a:endParaRPr sz="2400">
              <a:solidFill>
                <a:schemeClr val="dk1"/>
              </a:solidFill>
              <a:latin typeface="Calibri"/>
              <a:ea typeface="Calibri"/>
              <a:cs typeface="Calibri"/>
              <a:sym typeface="Calibri"/>
            </a:endParaRPr>
          </a:p>
          <a:p>
            <a:pPr marL="90487" lvl="0" indent="-152400" algn="l" rtl="0">
              <a:lnSpc>
                <a:spcPct val="90000"/>
              </a:lnSpc>
              <a:spcBef>
                <a:spcPts val="1400"/>
              </a:spcBef>
              <a:spcAft>
                <a:spcPts val="0"/>
              </a:spcAft>
              <a:buClr>
                <a:srgbClr val="1CADE4"/>
              </a:buClr>
              <a:buSzPts val="2400"/>
              <a:buFont typeface="Calibri"/>
              <a:buChar char=" "/>
            </a:pPr>
            <a:r>
              <a:rPr lang="en-US" sz="2400">
                <a:solidFill>
                  <a:schemeClr val="dk1"/>
                </a:solidFill>
                <a:latin typeface="Calibri"/>
                <a:ea typeface="Calibri"/>
                <a:cs typeface="Calibri"/>
                <a:sym typeface="Calibri"/>
              </a:rPr>
              <a:t>          2. DO NOT use glue, tape, or scissors</a:t>
            </a:r>
            <a:endParaRPr sz="2400">
              <a:solidFill>
                <a:schemeClr val="dk1"/>
              </a:solidFill>
              <a:latin typeface="Calibri"/>
              <a:ea typeface="Calibri"/>
              <a:cs typeface="Calibri"/>
              <a:sym typeface="Calibri"/>
            </a:endParaRPr>
          </a:p>
          <a:p>
            <a:pPr marL="90487" lvl="0" indent="-152400" algn="l" rtl="0">
              <a:lnSpc>
                <a:spcPct val="90000"/>
              </a:lnSpc>
              <a:spcBef>
                <a:spcPts val="1400"/>
              </a:spcBef>
              <a:spcAft>
                <a:spcPts val="0"/>
              </a:spcAft>
              <a:buClr>
                <a:schemeClr val="dk1"/>
              </a:buClr>
              <a:buSzPts val="2400"/>
              <a:buFont typeface="Calibri"/>
              <a:buChar char=" "/>
            </a:pPr>
            <a:endParaRPr sz="2400">
              <a:solidFill>
                <a:schemeClr val="dk1"/>
              </a:solidFill>
              <a:latin typeface="Calibri"/>
              <a:ea typeface="Calibri"/>
              <a:cs typeface="Calibri"/>
              <a:sym typeface="Calibri"/>
            </a:endParaRPr>
          </a:p>
          <a:p>
            <a:pPr marL="90487" lvl="0" indent="-152400" algn="l" rtl="0">
              <a:lnSpc>
                <a:spcPct val="90000"/>
              </a:lnSpc>
              <a:spcBef>
                <a:spcPts val="1400"/>
              </a:spcBef>
              <a:spcAft>
                <a:spcPts val="0"/>
              </a:spcAft>
              <a:buClr>
                <a:srgbClr val="1CADE4"/>
              </a:buClr>
              <a:buSzPts val="2400"/>
              <a:buFont typeface="Calibri"/>
              <a:buChar char=" "/>
            </a:pPr>
            <a:r>
              <a:rPr lang="en-US" sz="2400">
                <a:solidFill>
                  <a:schemeClr val="dk1"/>
                </a:solidFill>
                <a:latin typeface="Calibri"/>
                <a:ea typeface="Calibri"/>
                <a:cs typeface="Calibri"/>
                <a:sym typeface="Calibri"/>
              </a:rPr>
              <a:t>          3. DO NOT decorate the model after it is complete</a:t>
            </a:r>
            <a:endParaRPr sz="2400">
              <a:solidFill>
                <a:schemeClr val="dk1"/>
              </a:solidFill>
              <a:latin typeface="Calibri"/>
              <a:ea typeface="Calibri"/>
              <a:cs typeface="Calibri"/>
              <a:sym typeface="Calibri"/>
            </a:endParaRPr>
          </a:p>
          <a:p>
            <a:pPr marL="90487" lvl="0" indent="-26987" algn="l" rtl="0">
              <a:lnSpc>
                <a:spcPct val="90000"/>
              </a:lnSpc>
              <a:spcBef>
                <a:spcPts val="1400"/>
              </a:spcBef>
              <a:spcAft>
                <a:spcPts val="0"/>
              </a:spcAft>
              <a:buNone/>
            </a:pPr>
            <a:endParaRPr sz="1000">
              <a:solidFill>
                <a:schemeClr val="dk1"/>
              </a:solidFill>
              <a:latin typeface="Questrial"/>
              <a:ea typeface="Questrial"/>
              <a:cs typeface="Questrial"/>
              <a:sym typeface="Quest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sp>
        <p:nvSpPr>
          <p:cNvPr id="88" name="Google Shape;88;p12"/>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Origin of Origami</a:t>
            </a:r>
            <a:endParaRPr sz="4400" b="1" i="0" u="none" strike="noStrike" cap="none">
              <a:solidFill>
                <a:srgbClr val="375F92"/>
              </a:solidFill>
              <a:latin typeface="Calibri"/>
              <a:ea typeface="Calibri"/>
              <a:cs typeface="Calibri"/>
              <a:sym typeface="Calibri"/>
            </a:endParaRPr>
          </a:p>
        </p:txBody>
      </p:sp>
      <p:sp>
        <p:nvSpPr>
          <p:cNvPr id="89" name="Google Shape;89;p12"/>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1" name="Google Shape;91;p12"/>
          <p:cNvSpPr txBox="1"/>
          <p:nvPr/>
        </p:nvSpPr>
        <p:spPr>
          <a:xfrm>
            <a:off x="369800" y="1929000"/>
            <a:ext cx="4694700" cy="3000000"/>
          </a:xfrm>
          <a:prstGeom prst="rect">
            <a:avLst/>
          </a:prstGeom>
          <a:noFill/>
          <a:ln>
            <a:noFill/>
          </a:ln>
        </p:spPr>
        <p:txBody>
          <a:bodyPr spcFirstLastPara="1" wrap="square" lIns="91425" tIns="91425" rIns="91425" bIns="91425" anchor="t" anchorCtr="0">
            <a:noAutofit/>
          </a:bodyPr>
          <a:lstStyle/>
          <a:p>
            <a:pPr marL="90487" lvl="0" indent="-152400" algn="l" rtl="0">
              <a:lnSpc>
                <a:spcPct val="90000"/>
              </a:lnSpc>
              <a:spcBef>
                <a:spcPts val="1400"/>
              </a:spcBef>
              <a:spcAft>
                <a:spcPts val="0"/>
              </a:spcAft>
              <a:buClr>
                <a:srgbClr val="1CADE4"/>
              </a:buClr>
              <a:buSzPts val="2400"/>
              <a:buFont typeface="Calibri"/>
              <a:buChar char=" "/>
            </a:pPr>
            <a:r>
              <a:rPr lang="en-US" sz="2400">
                <a:solidFill>
                  <a:schemeClr val="dk1"/>
                </a:solidFill>
                <a:latin typeface="Calibri"/>
                <a:ea typeface="Calibri"/>
                <a:cs typeface="Calibri"/>
                <a:sym typeface="Calibri"/>
              </a:rPr>
              <a:t>The Chinese invented paper in 100 A.D.</a:t>
            </a:r>
            <a:endParaRPr sz="2400">
              <a:solidFill>
                <a:schemeClr val="dk1"/>
              </a:solidFill>
              <a:latin typeface="Calibri"/>
              <a:ea typeface="Calibri"/>
              <a:cs typeface="Calibri"/>
              <a:sym typeface="Calibri"/>
            </a:endParaRPr>
          </a:p>
          <a:p>
            <a:pPr marL="90487" lvl="0" indent="-152400" algn="l" rtl="0">
              <a:lnSpc>
                <a:spcPct val="90000"/>
              </a:lnSpc>
              <a:spcBef>
                <a:spcPts val="1400"/>
              </a:spcBef>
              <a:spcAft>
                <a:spcPts val="0"/>
              </a:spcAft>
              <a:buClr>
                <a:schemeClr val="dk1"/>
              </a:buClr>
              <a:buSzPts val="2400"/>
              <a:buFont typeface="Calibri"/>
              <a:buChar char=" "/>
            </a:pPr>
            <a:endParaRPr sz="2400">
              <a:solidFill>
                <a:schemeClr val="dk1"/>
              </a:solidFill>
              <a:latin typeface="Calibri"/>
              <a:ea typeface="Calibri"/>
              <a:cs typeface="Calibri"/>
              <a:sym typeface="Calibri"/>
            </a:endParaRPr>
          </a:p>
          <a:p>
            <a:pPr marL="90487" lvl="0" indent="-152400" algn="l" rtl="0">
              <a:lnSpc>
                <a:spcPct val="90000"/>
              </a:lnSpc>
              <a:spcBef>
                <a:spcPts val="1400"/>
              </a:spcBef>
              <a:spcAft>
                <a:spcPts val="0"/>
              </a:spcAft>
              <a:buClr>
                <a:srgbClr val="1CADE4"/>
              </a:buClr>
              <a:buSzPts val="2400"/>
              <a:buFont typeface="Calibri"/>
              <a:buChar char=" "/>
            </a:pPr>
            <a:r>
              <a:rPr lang="en-US" sz="2400">
                <a:solidFill>
                  <a:schemeClr val="dk1"/>
                </a:solidFill>
                <a:latin typeface="Calibri"/>
                <a:ea typeface="Calibri"/>
                <a:cs typeface="Calibri"/>
                <a:sym typeface="Calibri"/>
              </a:rPr>
              <a:t>The invention of paper spread to Japan in 600 A.D., so did the art of folding it</a:t>
            </a:r>
            <a:endParaRPr sz="2400">
              <a:solidFill>
                <a:schemeClr val="dk1"/>
              </a:solidFill>
              <a:latin typeface="Calibri"/>
              <a:ea typeface="Calibri"/>
              <a:cs typeface="Calibri"/>
              <a:sym typeface="Calibri"/>
            </a:endParaRPr>
          </a:p>
          <a:p>
            <a:pPr marL="90487" lvl="0" indent="-26987" algn="l" rtl="0">
              <a:lnSpc>
                <a:spcPct val="90000"/>
              </a:lnSpc>
              <a:spcBef>
                <a:spcPts val="1400"/>
              </a:spcBef>
              <a:spcAft>
                <a:spcPts val="0"/>
              </a:spcAft>
              <a:buNone/>
            </a:pPr>
            <a:endParaRPr sz="1000">
              <a:solidFill>
                <a:schemeClr val="dk1"/>
              </a:solidFill>
              <a:latin typeface="Questrial"/>
              <a:ea typeface="Questrial"/>
              <a:cs typeface="Questrial"/>
              <a:sym typeface="Questrial"/>
            </a:endParaRPr>
          </a:p>
        </p:txBody>
      </p:sp>
      <p:pic>
        <p:nvPicPr>
          <p:cNvPr id="92" name="Google Shape;92;p12"/>
          <p:cNvPicPr preferRelativeResize="0"/>
          <p:nvPr/>
        </p:nvPicPr>
        <p:blipFill rotWithShape="1">
          <a:blip r:embed="rId3">
            <a:alphaModFix/>
          </a:blip>
          <a:srcRect/>
          <a:stretch/>
        </p:blipFill>
        <p:spPr>
          <a:xfrm>
            <a:off x="5521577" y="1412025"/>
            <a:ext cx="3099151" cy="2240683"/>
          </a:xfrm>
          <a:prstGeom prst="rect">
            <a:avLst/>
          </a:prstGeom>
          <a:noFill/>
          <a:ln>
            <a:noFill/>
          </a:ln>
        </p:spPr>
      </p:pic>
      <p:pic>
        <p:nvPicPr>
          <p:cNvPr id="93" name="Google Shape;93;p12" descr="C:\Users\unit u\Documents\tej origami\New folder\origami.jpeg"/>
          <p:cNvPicPr preferRelativeResize="0"/>
          <p:nvPr/>
        </p:nvPicPr>
        <p:blipFill rotWithShape="1">
          <a:blip r:embed="rId4">
            <a:alphaModFix/>
          </a:blip>
          <a:srcRect/>
          <a:stretch/>
        </p:blipFill>
        <p:spPr>
          <a:xfrm>
            <a:off x="5521575" y="3769996"/>
            <a:ext cx="3099150" cy="23007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sp>
        <p:nvSpPr>
          <p:cNvPr id="98" name="Google Shape;98;p13"/>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Grand Master of Origami</a:t>
            </a:r>
            <a:endParaRPr sz="4400" b="1" i="0" u="none" strike="noStrike" cap="none">
              <a:solidFill>
                <a:srgbClr val="375F92"/>
              </a:solidFill>
              <a:latin typeface="Calibri"/>
              <a:ea typeface="Calibri"/>
              <a:cs typeface="Calibri"/>
              <a:sym typeface="Calibri"/>
            </a:endParaRPr>
          </a:p>
        </p:txBody>
      </p:sp>
      <p:sp>
        <p:nvSpPr>
          <p:cNvPr id="99" name="Google Shape;99;p13"/>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 name="Google Shape;101;p13"/>
          <p:cNvSpPr txBox="1"/>
          <p:nvPr/>
        </p:nvSpPr>
        <p:spPr>
          <a:xfrm>
            <a:off x="1091850" y="5079525"/>
            <a:ext cx="6960300" cy="1305300"/>
          </a:xfrm>
          <a:prstGeom prst="rect">
            <a:avLst/>
          </a:prstGeom>
          <a:noFill/>
          <a:ln>
            <a:noFill/>
          </a:ln>
        </p:spPr>
        <p:txBody>
          <a:bodyPr spcFirstLastPara="1" wrap="square" lIns="91425" tIns="91425" rIns="91425" bIns="91425" anchor="ctr" anchorCtr="0">
            <a:noAutofit/>
          </a:bodyPr>
          <a:lstStyle/>
          <a:p>
            <a:pPr marL="90487" lvl="0" indent="-152400" algn="l" rtl="0">
              <a:lnSpc>
                <a:spcPct val="80000"/>
              </a:lnSpc>
              <a:spcBef>
                <a:spcPts val="0"/>
              </a:spcBef>
              <a:spcAft>
                <a:spcPts val="0"/>
              </a:spcAft>
              <a:buClr>
                <a:srgbClr val="1CADE4"/>
              </a:buClr>
              <a:buSzPts val="2400"/>
              <a:buFont typeface="Calibri"/>
              <a:buChar char=" "/>
            </a:pPr>
            <a:r>
              <a:rPr lang="en-US" sz="2400">
                <a:solidFill>
                  <a:srgbClr val="0D0D0D"/>
                </a:solidFill>
                <a:latin typeface="Calibri"/>
                <a:ea typeface="Calibri"/>
                <a:cs typeface="Calibri"/>
                <a:sym typeface="Calibri"/>
              </a:rPr>
              <a:t>AKIRA YOSHIZAWA has designed more than 50000 models and wrote 18 books on Origami, and most importantly, he gave a Language for Origami</a:t>
            </a:r>
            <a:endParaRPr sz="2400">
              <a:solidFill>
                <a:schemeClr val="dk1"/>
              </a:solidFill>
              <a:latin typeface="Calibri"/>
              <a:ea typeface="Calibri"/>
              <a:cs typeface="Calibri"/>
              <a:sym typeface="Calibri"/>
            </a:endParaRPr>
          </a:p>
        </p:txBody>
      </p:sp>
      <p:pic>
        <p:nvPicPr>
          <p:cNvPr id="102" name="Google Shape;102;p13"/>
          <p:cNvPicPr preferRelativeResize="0"/>
          <p:nvPr/>
        </p:nvPicPr>
        <p:blipFill rotWithShape="1">
          <a:blip r:embed="rId3">
            <a:alphaModFix/>
          </a:blip>
          <a:srcRect l="7391" t="1445" r="7840" b="1571"/>
          <a:stretch/>
        </p:blipFill>
        <p:spPr>
          <a:xfrm>
            <a:off x="1882100" y="1462200"/>
            <a:ext cx="5379801" cy="3466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xfrm>
            <a:off x="1091849" y="464900"/>
            <a:ext cx="6960300" cy="695400"/>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0000"/>
              </a:buClr>
              <a:buSzPts val="1400"/>
              <a:buFont typeface="Arial"/>
              <a:buNone/>
            </a:pPr>
            <a:r>
              <a:rPr lang="en-US" sz="4400">
                <a:latin typeface="Calibri"/>
                <a:ea typeface="Calibri"/>
                <a:cs typeface="Calibri"/>
                <a:sym typeface="Calibri"/>
              </a:rPr>
              <a:t>Types of Origami</a:t>
            </a:r>
            <a:endParaRPr sz="4400" b="1" i="0" u="none" strike="noStrike" cap="none">
              <a:solidFill>
                <a:srgbClr val="375F92"/>
              </a:solidFill>
              <a:latin typeface="Calibri"/>
              <a:ea typeface="Calibri"/>
              <a:cs typeface="Calibri"/>
              <a:sym typeface="Calibri"/>
            </a:endParaRPr>
          </a:p>
        </p:txBody>
      </p:sp>
      <p:sp>
        <p:nvSpPr>
          <p:cNvPr id="108" name="Google Shape;108;p14"/>
          <p:cNvSpPr/>
          <p:nvPr/>
        </p:nvSpPr>
        <p:spPr>
          <a:xfrm>
            <a:off x="0" y="6492875"/>
            <a:ext cx="9144000" cy="365125"/>
          </a:xfrm>
          <a:custGeom>
            <a:avLst/>
            <a:gdLst/>
            <a:ahLst/>
            <a:cxnLst/>
            <a:rect l="l" t="t" r="r" b="b"/>
            <a:pathLst>
              <a:path w="9144000" h="365125" extrusionOk="0">
                <a:moveTo>
                  <a:pt x="0" y="365125"/>
                </a:moveTo>
                <a:lnTo>
                  <a:pt x="9144000" y="365125"/>
                </a:lnTo>
                <a:lnTo>
                  <a:pt x="9144000" y="0"/>
                </a:lnTo>
                <a:lnTo>
                  <a:pt x="0" y="0"/>
                </a:lnTo>
                <a:lnTo>
                  <a:pt x="0" y="365125"/>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0" name="Google Shape;110;p14"/>
          <p:cNvSpPr txBox="1"/>
          <p:nvPr/>
        </p:nvSpPr>
        <p:spPr>
          <a:xfrm>
            <a:off x="4811525" y="1965425"/>
            <a:ext cx="3240600" cy="2627400"/>
          </a:xfrm>
          <a:prstGeom prst="rect">
            <a:avLst/>
          </a:prstGeom>
          <a:noFill/>
          <a:ln>
            <a:noFill/>
          </a:ln>
        </p:spPr>
        <p:txBody>
          <a:bodyPr spcFirstLastPara="1" wrap="square" lIns="0" tIns="73650" rIns="0" bIns="0" anchor="t" anchorCtr="0">
            <a:noAutofit/>
          </a:bodyPr>
          <a:lstStyle/>
          <a:p>
            <a:pPr marL="457200" lvl="0" indent="-393700" algn="l" rtl="0">
              <a:lnSpc>
                <a:spcPct val="115000"/>
              </a:lnSpc>
              <a:spcBef>
                <a:spcPts val="0"/>
              </a:spcBef>
              <a:spcAft>
                <a:spcPts val="0"/>
              </a:spcAft>
              <a:buClr>
                <a:srgbClr val="000000"/>
              </a:buClr>
              <a:buSzPts val="2600"/>
              <a:buFont typeface="Calibri"/>
              <a:buChar char="▪"/>
            </a:pPr>
            <a:r>
              <a:rPr lang="en-US" sz="2600" b="1">
                <a:latin typeface="Calibri"/>
                <a:ea typeface="Calibri"/>
                <a:cs typeface="Calibri"/>
                <a:sym typeface="Calibri"/>
              </a:rPr>
              <a:t>Tessellations</a:t>
            </a:r>
            <a:endParaRPr sz="2600" b="1">
              <a:latin typeface="Calibri"/>
              <a:ea typeface="Calibri"/>
              <a:cs typeface="Calibri"/>
              <a:sym typeface="Calibri"/>
            </a:endParaRPr>
          </a:p>
          <a:p>
            <a:pPr marL="457200" lvl="0" indent="0" algn="l" rtl="0">
              <a:lnSpc>
                <a:spcPct val="115000"/>
              </a:lnSpc>
              <a:spcBef>
                <a:spcPts val="0"/>
              </a:spcBef>
              <a:spcAft>
                <a:spcPts val="0"/>
              </a:spcAft>
              <a:buNone/>
            </a:pPr>
            <a:endParaRPr sz="2600" b="1">
              <a:latin typeface="Calibri"/>
              <a:ea typeface="Calibri"/>
              <a:cs typeface="Calibri"/>
              <a:sym typeface="Calibri"/>
            </a:endParaRPr>
          </a:p>
          <a:p>
            <a:pPr marL="457200" lvl="0" indent="-393700" algn="l" rtl="0">
              <a:lnSpc>
                <a:spcPct val="115000"/>
              </a:lnSpc>
              <a:spcBef>
                <a:spcPts val="0"/>
              </a:spcBef>
              <a:spcAft>
                <a:spcPts val="0"/>
              </a:spcAft>
              <a:buClr>
                <a:srgbClr val="000000"/>
              </a:buClr>
              <a:buSzPts val="2600"/>
              <a:buFont typeface="Calibri"/>
              <a:buChar char="▪"/>
            </a:pPr>
            <a:r>
              <a:rPr lang="en-US" sz="2600" b="1">
                <a:latin typeface="Calibri"/>
                <a:ea typeface="Calibri"/>
                <a:cs typeface="Calibri"/>
                <a:sym typeface="Calibri"/>
              </a:rPr>
              <a:t>Pureland</a:t>
            </a:r>
            <a:endParaRPr sz="2600" b="1">
              <a:latin typeface="Calibri"/>
              <a:ea typeface="Calibri"/>
              <a:cs typeface="Calibri"/>
              <a:sym typeface="Calibri"/>
            </a:endParaRPr>
          </a:p>
          <a:p>
            <a:pPr marL="457200" lvl="0" indent="0" algn="l" rtl="0">
              <a:lnSpc>
                <a:spcPct val="115000"/>
              </a:lnSpc>
              <a:spcBef>
                <a:spcPts val="0"/>
              </a:spcBef>
              <a:spcAft>
                <a:spcPts val="0"/>
              </a:spcAft>
              <a:buNone/>
            </a:pPr>
            <a:endParaRPr sz="2600" b="1">
              <a:latin typeface="Calibri"/>
              <a:ea typeface="Calibri"/>
              <a:cs typeface="Calibri"/>
              <a:sym typeface="Calibri"/>
            </a:endParaRPr>
          </a:p>
          <a:p>
            <a:pPr marL="457200" lvl="0" indent="-393700" algn="l" rtl="0">
              <a:lnSpc>
                <a:spcPct val="115000"/>
              </a:lnSpc>
              <a:spcBef>
                <a:spcPts val="0"/>
              </a:spcBef>
              <a:spcAft>
                <a:spcPts val="0"/>
              </a:spcAft>
              <a:buClr>
                <a:srgbClr val="000000"/>
              </a:buClr>
              <a:buSzPts val="2600"/>
              <a:buFont typeface="Calibri"/>
              <a:buChar char="▪"/>
            </a:pPr>
            <a:r>
              <a:rPr lang="en-US" sz="2600" b="1">
                <a:latin typeface="Calibri"/>
                <a:ea typeface="Calibri"/>
                <a:cs typeface="Calibri"/>
                <a:sym typeface="Calibri"/>
              </a:rPr>
              <a:t>Strip Folding</a:t>
            </a:r>
            <a:endParaRPr sz="2600" b="1" i="0" u="none" strike="noStrike" cap="none">
              <a:solidFill>
                <a:srgbClr val="000000"/>
              </a:solidFill>
              <a:latin typeface="Calibri"/>
              <a:ea typeface="Calibri"/>
              <a:cs typeface="Calibri"/>
              <a:sym typeface="Calibri"/>
            </a:endParaRPr>
          </a:p>
        </p:txBody>
      </p:sp>
      <p:sp>
        <p:nvSpPr>
          <p:cNvPr id="111" name="Google Shape;111;p14"/>
          <p:cNvSpPr txBox="1"/>
          <p:nvPr/>
        </p:nvSpPr>
        <p:spPr>
          <a:xfrm>
            <a:off x="1205350" y="2019850"/>
            <a:ext cx="2974800" cy="2627400"/>
          </a:xfrm>
          <a:prstGeom prst="rect">
            <a:avLst/>
          </a:prstGeom>
          <a:noFill/>
          <a:ln>
            <a:noFill/>
          </a:ln>
        </p:spPr>
        <p:txBody>
          <a:bodyPr spcFirstLastPara="1" wrap="square" lIns="0" tIns="73650" rIns="0" bIns="0" anchor="t" anchorCtr="0">
            <a:noAutofit/>
          </a:bodyPr>
          <a:lstStyle/>
          <a:p>
            <a:pPr marL="457200" lvl="0" indent="-393700" algn="l" rtl="0">
              <a:lnSpc>
                <a:spcPct val="115000"/>
              </a:lnSpc>
              <a:spcBef>
                <a:spcPts val="0"/>
              </a:spcBef>
              <a:spcAft>
                <a:spcPts val="0"/>
              </a:spcAft>
              <a:buClr>
                <a:srgbClr val="000000"/>
              </a:buClr>
              <a:buSzPts val="2600"/>
              <a:buFont typeface="Calibri"/>
              <a:buChar char="▪"/>
            </a:pPr>
            <a:r>
              <a:rPr lang="en-US" sz="2600" b="1">
                <a:latin typeface="Calibri"/>
                <a:ea typeface="Calibri"/>
                <a:cs typeface="Calibri"/>
                <a:sym typeface="Calibri"/>
              </a:rPr>
              <a:t>Action</a:t>
            </a:r>
            <a:endParaRPr sz="2600" b="1">
              <a:latin typeface="Calibri"/>
              <a:ea typeface="Calibri"/>
              <a:cs typeface="Calibri"/>
              <a:sym typeface="Calibri"/>
            </a:endParaRPr>
          </a:p>
          <a:p>
            <a:pPr marL="457200" lvl="0" indent="0" algn="l" rtl="0">
              <a:lnSpc>
                <a:spcPct val="115000"/>
              </a:lnSpc>
              <a:spcBef>
                <a:spcPts val="0"/>
              </a:spcBef>
              <a:spcAft>
                <a:spcPts val="0"/>
              </a:spcAft>
              <a:buNone/>
            </a:pPr>
            <a:endParaRPr sz="2600" b="1">
              <a:latin typeface="Calibri"/>
              <a:ea typeface="Calibri"/>
              <a:cs typeface="Calibri"/>
              <a:sym typeface="Calibri"/>
            </a:endParaRPr>
          </a:p>
          <a:p>
            <a:pPr marL="457200" lvl="0" indent="-393700" algn="l" rtl="0">
              <a:lnSpc>
                <a:spcPct val="115000"/>
              </a:lnSpc>
              <a:spcBef>
                <a:spcPts val="0"/>
              </a:spcBef>
              <a:spcAft>
                <a:spcPts val="0"/>
              </a:spcAft>
              <a:buClr>
                <a:srgbClr val="000000"/>
              </a:buClr>
              <a:buSzPts val="2600"/>
              <a:buFont typeface="Calibri"/>
              <a:buChar char="▪"/>
            </a:pPr>
            <a:r>
              <a:rPr lang="en-US" sz="2600" b="1">
                <a:latin typeface="Calibri"/>
                <a:ea typeface="Calibri"/>
                <a:cs typeface="Calibri"/>
                <a:sym typeface="Calibri"/>
              </a:rPr>
              <a:t>Modular</a:t>
            </a:r>
            <a:endParaRPr sz="2600" b="1">
              <a:latin typeface="Calibri"/>
              <a:ea typeface="Calibri"/>
              <a:cs typeface="Calibri"/>
              <a:sym typeface="Calibri"/>
            </a:endParaRPr>
          </a:p>
          <a:p>
            <a:pPr marL="457200" lvl="0" indent="0" algn="l" rtl="0">
              <a:lnSpc>
                <a:spcPct val="115000"/>
              </a:lnSpc>
              <a:spcBef>
                <a:spcPts val="0"/>
              </a:spcBef>
              <a:spcAft>
                <a:spcPts val="0"/>
              </a:spcAft>
              <a:buNone/>
            </a:pPr>
            <a:endParaRPr sz="2600" b="1">
              <a:latin typeface="Calibri"/>
              <a:ea typeface="Calibri"/>
              <a:cs typeface="Calibri"/>
              <a:sym typeface="Calibri"/>
            </a:endParaRPr>
          </a:p>
          <a:p>
            <a:pPr marL="457200" lvl="0" indent="-393700" algn="l" rtl="0">
              <a:lnSpc>
                <a:spcPct val="115000"/>
              </a:lnSpc>
              <a:spcBef>
                <a:spcPts val="0"/>
              </a:spcBef>
              <a:spcAft>
                <a:spcPts val="0"/>
              </a:spcAft>
              <a:buClr>
                <a:srgbClr val="000000"/>
              </a:buClr>
              <a:buSzPts val="2600"/>
              <a:buFont typeface="Calibri"/>
              <a:buChar char="▪"/>
            </a:pPr>
            <a:r>
              <a:rPr lang="en-US" sz="2600" b="1">
                <a:latin typeface="Calibri"/>
                <a:ea typeface="Calibri"/>
                <a:cs typeface="Calibri"/>
                <a:sym typeface="Calibri"/>
              </a:rPr>
              <a:t>Wet Folding</a:t>
            </a:r>
            <a:endParaRPr sz="2600" b="1" i="0" u="none" strike="noStrike" cap="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1655</Words>
  <Application>Microsoft Office PowerPoint</Application>
  <PresentationFormat>On-screen Show (4:3)</PresentationFormat>
  <Paragraphs>178</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Questrial</vt:lpstr>
      <vt:lpstr>Arial</vt:lpstr>
      <vt:lpstr>Trebuchet MS</vt:lpstr>
      <vt:lpstr>Calibri</vt:lpstr>
      <vt:lpstr>Office Theme</vt:lpstr>
      <vt:lpstr>PowerPoint Presentation</vt:lpstr>
      <vt:lpstr>Origami Robots  Did you know in Solar Panels in compact satellites are folded using Origami patterns so they can get maximum surface area once they open. Same concepts are used to create small foldable robots for novel medical devices like stent  </vt:lpstr>
      <vt:lpstr>Index</vt:lpstr>
      <vt:lpstr>Let’s get to know!</vt:lpstr>
      <vt:lpstr>Origami</vt:lpstr>
      <vt:lpstr>Pure Origami</vt:lpstr>
      <vt:lpstr>Origin of Origami</vt:lpstr>
      <vt:lpstr>Grand Master of Origami</vt:lpstr>
      <vt:lpstr>Types of Origami</vt:lpstr>
      <vt:lpstr>Action Origami</vt:lpstr>
      <vt:lpstr>Modular Origami</vt:lpstr>
      <vt:lpstr>Wet Fold Origami</vt:lpstr>
      <vt:lpstr>Tessellations Origami</vt:lpstr>
      <vt:lpstr>Pureland Origami</vt:lpstr>
      <vt:lpstr>Stripfolding Origami</vt:lpstr>
      <vt:lpstr>Applications of Origami</vt:lpstr>
      <vt:lpstr>Space</vt:lpstr>
      <vt:lpstr>Medicine</vt:lpstr>
      <vt:lpstr>Automobile</vt:lpstr>
      <vt:lpstr>Artificial Robot Muscle</vt:lpstr>
      <vt:lpstr>Furniture Design</vt:lpstr>
      <vt:lpstr>Architectural Design</vt:lpstr>
      <vt:lpstr>Learning Folds</vt:lpstr>
      <vt:lpstr>Let’s Make Origami Transforming Ninja Star</vt:lpstr>
      <vt:lpstr>Digital Fabrication &amp; Origami</vt:lpstr>
      <vt:lpstr>Let’s Make Origami Robot</vt:lpstr>
      <vt:lpstr>Mountain Folds</vt:lpstr>
      <vt:lpstr>Mountain Folds</vt:lpstr>
      <vt:lpstr>Valley Folds</vt:lpstr>
      <vt:lpstr>Valley Folds</vt:lpstr>
      <vt:lpstr>Valley Folds</vt:lpstr>
      <vt:lpstr>Let’s add Some Mechanism</vt:lpstr>
      <vt:lpstr>Nylon Thread to Ear Bud</vt:lpstr>
      <vt:lpstr>Sealing Nylon thread with Lighter</vt:lpstr>
      <vt:lpstr>Mounting 3D Printed Stand</vt:lpstr>
      <vt:lpstr>Sticking 3D Printed Stand</vt:lpstr>
      <vt:lpstr>Setting Servo to Zero Degree</vt:lpstr>
      <vt:lpstr>Press-Fit Servo to stand</vt:lpstr>
      <vt:lpstr>Connecting pipe to the arm of Servo Motor.</vt:lpstr>
      <vt:lpstr>Servo Tester</vt:lpstr>
      <vt:lpstr>Connections</vt:lpstr>
      <vt:lpstr>Origami SnailBot is Ready</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Dhruv Saidava</cp:lastModifiedBy>
  <cp:revision>1</cp:revision>
  <dcterms:modified xsi:type="dcterms:W3CDTF">2021-05-02T02:34:57Z</dcterms:modified>
</cp:coreProperties>
</file>